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66"/>
  </p:notesMasterIdLst>
  <p:handoutMasterIdLst>
    <p:handoutMasterId r:id="rId67"/>
  </p:handoutMasterIdLst>
  <p:sldIdLst>
    <p:sldId id="256" r:id="rId5"/>
    <p:sldId id="267" r:id="rId6"/>
    <p:sldId id="262" r:id="rId7"/>
    <p:sldId id="261" r:id="rId8"/>
    <p:sldId id="271" r:id="rId9"/>
    <p:sldId id="269" r:id="rId10"/>
    <p:sldId id="270" r:id="rId11"/>
    <p:sldId id="276" r:id="rId12"/>
    <p:sldId id="278" r:id="rId13"/>
    <p:sldId id="272" r:id="rId14"/>
    <p:sldId id="273" r:id="rId15"/>
    <p:sldId id="274" r:id="rId16"/>
    <p:sldId id="275" r:id="rId17"/>
    <p:sldId id="279" r:id="rId18"/>
    <p:sldId id="280" r:id="rId19"/>
    <p:sldId id="281" r:id="rId20"/>
    <p:sldId id="282" r:id="rId21"/>
    <p:sldId id="283" r:id="rId22"/>
    <p:sldId id="296" r:id="rId23"/>
    <p:sldId id="297" r:id="rId24"/>
    <p:sldId id="284" r:id="rId25"/>
    <p:sldId id="286" r:id="rId26"/>
    <p:sldId id="285" r:id="rId27"/>
    <p:sldId id="289" r:id="rId28"/>
    <p:sldId id="290" r:id="rId29"/>
    <p:sldId id="292" r:id="rId30"/>
    <p:sldId id="291" r:id="rId31"/>
    <p:sldId id="315" r:id="rId32"/>
    <p:sldId id="293" r:id="rId33"/>
    <p:sldId id="288" r:id="rId34"/>
    <p:sldId id="294" r:id="rId35"/>
    <p:sldId id="295" r:id="rId36"/>
    <p:sldId id="302" r:id="rId37"/>
    <p:sldId id="303" r:id="rId38"/>
    <p:sldId id="298" r:id="rId39"/>
    <p:sldId id="299" r:id="rId40"/>
    <p:sldId id="300" r:id="rId41"/>
    <p:sldId id="304" r:id="rId42"/>
    <p:sldId id="305" r:id="rId43"/>
    <p:sldId id="301" r:id="rId44"/>
    <p:sldId id="306" r:id="rId45"/>
    <p:sldId id="307" r:id="rId46"/>
    <p:sldId id="308" r:id="rId47"/>
    <p:sldId id="309" r:id="rId48"/>
    <p:sldId id="318" r:id="rId49"/>
    <p:sldId id="310" r:id="rId50"/>
    <p:sldId id="311" r:id="rId51"/>
    <p:sldId id="313" r:id="rId52"/>
    <p:sldId id="312" r:id="rId53"/>
    <p:sldId id="314" r:id="rId54"/>
    <p:sldId id="326" r:id="rId55"/>
    <p:sldId id="317" r:id="rId56"/>
    <p:sldId id="320" r:id="rId57"/>
    <p:sldId id="319" r:id="rId58"/>
    <p:sldId id="321" r:id="rId59"/>
    <p:sldId id="323" r:id="rId60"/>
    <p:sldId id="322" r:id="rId61"/>
    <p:sldId id="324" r:id="rId62"/>
    <p:sldId id="327" r:id="rId63"/>
    <p:sldId id="325" r:id="rId64"/>
    <p:sldId id="268" r:id="rId65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27F97BB-C833-4FB7-BDE5-3F7075034690}" styleName="Designformatvorlage 2 - Akz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8" y="3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38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C23686-56D6-4482-B4E3-3F9784E88994}" type="doc">
      <dgm:prSet loTypeId="urn:microsoft.com/office/officeart/2005/8/layout/list1" loCatId="list" qsTypeId="urn:microsoft.com/office/officeart/2005/8/quickstyle/simple2" qsCatId="simple" csTypeId="urn:microsoft.com/office/officeart/2005/8/colors/colorful5" csCatId="colorful" phldr="1"/>
      <dgm:spPr/>
      <dgm:t>
        <a:bodyPr rtlCol="0"/>
        <a:lstStyle/>
        <a:p>
          <a:pPr rtl="0"/>
          <a:endParaRPr lang="en-US"/>
        </a:p>
      </dgm:t>
    </dgm:pt>
    <dgm:pt modelId="{666F1301-07F7-4F1E-88B9-30CCDFF34C22}">
      <dgm:prSet phldrT="[Text]"/>
      <dgm:spPr/>
      <dgm:t>
        <a:bodyPr rtlCol="0"/>
        <a:lstStyle/>
        <a:p>
          <a:pPr rtl="0"/>
          <a:r>
            <a:rPr lang="de-DE" b="0" noProof="0"/>
            <a:t>Einen Mikrocontroller programmieren</a:t>
          </a:r>
        </a:p>
      </dgm:t>
    </dgm:pt>
    <dgm:pt modelId="{48B1B5E3-336B-4618-B3E0-EEC37F417F42}" type="parTrans" cxnId="{70BD86B9-A297-4D90-B59D-12F1AB3DD124}">
      <dgm:prSet/>
      <dgm:spPr/>
      <dgm:t>
        <a:bodyPr rtlCol="0"/>
        <a:lstStyle/>
        <a:p>
          <a:pPr rtl="0"/>
          <a:endParaRPr lang="de-DE" noProof="0" dirty="0"/>
        </a:p>
      </dgm:t>
    </dgm:pt>
    <dgm:pt modelId="{1CCA38C8-B866-440C-8B7A-A6514DD31A53}" type="sibTrans" cxnId="{70BD86B9-A297-4D90-B59D-12F1AB3DD124}">
      <dgm:prSet/>
      <dgm:spPr/>
      <dgm:t>
        <a:bodyPr rtlCol="0"/>
        <a:lstStyle/>
        <a:p>
          <a:pPr rtl="0"/>
          <a:endParaRPr lang="de-DE" noProof="0" dirty="0"/>
        </a:p>
      </dgm:t>
    </dgm:pt>
    <dgm:pt modelId="{FAB24D57-B1C7-4D8E-AC64-2B894434FD26}">
      <dgm:prSet phldrT="[Text]"/>
      <dgm:spPr/>
      <dgm:t>
        <a:bodyPr rtlCol="0"/>
        <a:lstStyle/>
        <a:p>
          <a:pPr rtl="0"/>
          <a:r>
            <a:rPr lang="de-DE" noProof="0" dirty="0"/>
            <a:t>Arduino IDE einrichten &amp; benutzen</a:t>
          </a:r>
        </a:p>
      </dgm:t>
    </dgm:pt>
    <dgm:pt modelId="{CD0FD54E-5BBF-4E82-865D-51354C8CDCA2}" type="parTrans" cxnId="{A38FED00-85A7-427C-9360-47C26F9AB789}">
      <dgm:prSet/>
      <dgm:spPr/>
      <dgm:t>
        <a:bodyPr rtlCol="0"/>
        <a:lstStyle/>
        <a:p>
          <a:pPr rtl="0"/>
          <a:endParaRPr lang="de-DE" noProof="0" dirty="0"/>
        </a:p>
      </dgm:t>
    </dgm:pt>
    <dgm:pt modelId="{B23B556F-AEFB-447F-8725-D19838C91DE9}" type="sibTrans" cxnId="{A38FED00-85A7-427C-9360-47C26F9AB789}">
      <dgm:prSet/>
      <dgm:spPr/>
      <dgm:t>
        <a:bodyPr rtlCol="0"/>
        <a:lstStyle/>
        <a:p>
          <a:pPr rtl="0"/>
          <a:endParaRPr lang="de-DE" noProof="0" dirty="0"/>
        </a:p>
      </dgm:t>
    </dgm:pt>
    <dgm:pt modelId="{CB88D0C4-6C39-4629-9DEF-57288A3EBE4C}">
      <dgm:prSet phldrT="[Text]"/>
      <dgm:spPr/>
      <dgm:t>
        <a:bodyPr rtlCol="0"/>
        <a:lstStyle/>
        <a:p>
          <a:pPr rtl="0"/>
          <a:r>
            <a:rPr lang="de-DE" b="0" i="0" noProof="0"/>
            <a:t>Einen IoT Dienst ansprechen</a:t>
          </a:r>
          <a:endParaRPr lang="de-DE" noProof="0"/>
        </a:p>
      </dgm:t>
    </dgm:pt>
    <dgm:pt modelId="{1A5BA4AE-234F-486F-B65A-ABB37EC6EDAF}" type="parTrans" cxnId="{7B18691A-FAB3-4686-A97D-DF2644B3F9A6}">
      <dgm:prSet/>
      <dgm:spPr/>
      <dgm:t>
        <a:bodyPr rtlCol="0"/>
        <a:lstStyle/>
        <a:p>
          <a:pPr rtl="0"/>
          <a:endParaRPr lang="de-DE" noProof="0" dirty="0"/>
        </a:p>
      </dgm:t>
    </dgm:pt>
    <dgm:pt modelId="{7ADFA01E-1246-464F-8347-8DA3C53B199C}" type="sibTrans" cxnId="{7B18691A-FAB3-4686-A97D-DF2644B3F9A6}">
      <dgm:prSet/>
      <dgm:spPr/>
      <dgm:t>
        <a:bodyPr rtlCol="0"/>
        <a:lstStyle/>
        <a:p>
          <a:pPr rtl="0"/>
          <a:endParaRPr lang="de-DE" noProof="0" dirty="0"/>
        </a:p>
      </dgm:t>
    </dgm:pt>
    <dgm:pt modelId="{B35207EC-8A84-45E2-822E-30EC4F991BE5}">
      <dgm:prSet phldrT="[Text]"/>
      <dgm:spPr/>
      <dgm:t>
        <a:bodyPr rtlCol="0"/>
        <a:lstStyle/>
        <a:p>
          <a:pPr rtl="0"/>
          <a:r>
            <a:rPr lang="de-DE" b="0" i="0" noProof="0" dirty="0"/>
            <a:t>eines Dashboards</a:t>
          </a:r>
          <a:endParaRPr lang="de-DE" noProof="0" dirty="0"/>
        </a:p>
      </dgm:t>
    </dgm:pt>
    <dgm:pt modelId="{98AF3B30-53E4-48D8-9030-4BA4DD6814FB}" type="parTrans" cxnId="{E56D384D-0A6A-4CCA-BA88-B89DDB425E0F}">
      <dgm:prSet/>
      <dgm:spPr/>
      <dgm:t>
        <a:bodyPr rtlCol="0"/>
        <a:lstStyle/>
        <a:p>
          <a:pPr rtl="0"/>
          <a:endParaRPr lang="de-DE" noProof="0" dirty="0"/>
        </a:p>
      </dgm:t>
    </dgm:pt>
    <dgm:pt modelId="{CC5C0F74-5CFA-4E95-A7C9-A61FC467CCF3}" type="sibTrans" cxnId="{E56D384D-0A6A-4CCA-BA88-B89DDB425E0F}">
      <dgm:prSet/>
      <dgm:spPr/>
      <dgm:t>
        <a:bodyPr rtlCol="0"/>
        <a:lstStyle/>
        <a:p>
          <a:pPr rtl="0"/>
          <a:endParaRPr lang="de-DE" noProof="0" dirty="0"/>
        </a:p>
      </dgm:t>
    </dgm:pt>
    <dgm:pt modelId="{07DC5EEB-1654-4ECB-A96A-EED4BE9D4BB4}">
      <dgm:prSet phldrT="[Text]"/>
      <dgm:spPr/>
      <dgm:t>
        <a:bodyPr rtlCol="0"/>
        <a:lstStyle/>
        <a:p>
          <a:pPr rtl="0"/>
          <a:r>
            <a:rPr lang="de-DE" noProof="0" dirty="0"/>
            <a:t>Eine Webseite ausliefern</a:t>
          </a:r>
        </a:p>
      </dgm:t>
    </dgm:pt>
    <dgm:pt modelId="{0B98E39A-7037-46A6-8799-DDA1D4C4A2D3}" type="parTrans" cxnId="{A3496BEC-7D4E-41F2-B6B2-38A84003D33E}">
      <dgm:prSet/>
      <dgm:spPr/>
      <dgm:t>
        <a:bodyPr rtlCol="0"/>
        <a:lstStyle/>
        <a:p>
          <a:pPr rtl="0"/>
          <a:endParaRPr lang="de-DE" noProof="0" dirty="0"/>
        </a:p>
      </dgm:t>
    </dgm:pt>
    <dgm:pt modelId="{42EB8256-925E-4B15-B238-A97EE64E9CC8}" type="sibTrans" cxnId="{A3496BEC-7D4E-41F2-B6B2-38A84003D33E}">
      <dgm:prSet/>
      <dgm:spPr/>
      <dgm:t>
        <a:bodyPr rtlCol="0"/>
        <a:lstStyle/>
        <a:p>
          <a:pPr rtl="0"/>
          <a:endParaRPr lang="de-DE" noProof="0" dirty="0"/>
        </a:p>
      </dgm:t>
    </dgm:pt>
    <dgm:pt modelId="{A4D5A457-886F-42EF-B4E7-69B609D8F88F}">
      <dgm:prSet phldrT="[Text]"/>
      <dgm:spPr/>
      <dgm:t>
        <a:bodyPr rtlCol="0"/>
        <a:lstStyle/>
        <a:p>
          <a:pPr rtl="0"/>
          <a:r>
            <a:rPr lang="de-DE" noProof="0" dirty="0"/>
            <a:t>programmieren einer einfachen HTML Seite</a:t>
          </a:r>
        </a:p>
      </dgm:t>
    </dgm:pt>
    <dgm:pt modelId="{BCA798BD-A9FA-4E5E-91AB-D66082D47D5C}" type="parTrans" cxnId="{F78AAD78-4CA1-4A2A-9799-CACE880CEC0E}">
      <dgm:prSet/>
      <dgm:spPr/>
      <dgm:t>
        <a:bodyPr rtlCol="0"/>
        <a:lstStyle/>
        <a:p>
          <a:pPr rtl="0"/>
          <a:endParaRPr lang="de-DE" noProof="0" dirty="0"/>
        </a:p>
      </dgm:t>
    </dgm:pt>
    <dgm:pt modelId="{2BE0F2D0-A38B-4B09-BF77-E82C9CCE1007}" type="sibTrans" cxnId="{F78AAD78-4CA1-4A2A-9799-CACE880CEC0E}">
      <dgm:prSet/>
      <dgm:spPr/>
      <dgm:t>
        <a:bodyPr rtlCol="0"/>
        <a:lstStyle/>
        <a:p>
          <a:pPr rtl="0"/>
          <a:endParaRPr lang="de-DE" noProof="0" dirty="0"/>
        </a:p>
      </dgm:t>
    </dgm:pt>
    <dgm:pt modelId="{479A1EA1-28BE-4D36-861F-CEAF3A92722B}">
      <dgm:prSet phldrT="[Text]"/>
      <dgm:spPr/>
      <dgm:t>
        <a:bodyPr rtlCol="0"/>
        <a:lstStyle/>
        <a:p>
          <a:pPr rtl="0"/>
          <a:r>
            <a:rPr lang="de-DE" noProof="0" dirty="0"/>
            <a:t>Aufbau einer WiFi Verbindung</a:t>
          </a:r>
        </a:p>
      </dgm:t>
    </dgm:pt>
    <dgm:pt modelId="{028EADF7-4BD2-4FE5-9F63-FCEF1BD53333}" type="parTrans" cxnId="{7ED0A1B8-BCB8-4A67-8D8B-B4ACAE1D8E6C}">
      <dgm:prSet/>
      <dgm:spPr/>
      <dgm:t>
        <a:bodyPr/>
        <a:lstStyle/>
        <a:p>
          <a:endParaRPr lang="de-DE"/>
        </a:p>
      </dgm:t>
    </dgm:pt>
    <dgm:pt modelId="{22998930-721D-4326-9821-18450C81656B}" type="sibTrans" cxnId="{7ED0A1B8-BCB8-4A67-8D8B-B4ACAE1D8E6C}">
      <dgm:prSet/>
      <dgm:spPr/>
      <dgm:t>
        <a:bodyPr/>
        <a:lstStyle/>
        <a:p>
          <a:endParaRPr lang="de-DE"/>
        </a:p>
      </dgm:t>
    </dgm:pt>
    <dgm:pt modelId="{D4B7180C-DE13-4623-BC8B-AE4D16AA5105}">
      <dgm:prSet phldrT="[Text]"/>
      <dgm:spPr/>
      <dgm:t>
        <a:bodyPr rtlCol="0"/>
        <a:lstStyle/>
        <a:p>
          <a:pPr rtl="0"/>
          <a:r>
            <a:rPr lang="de-DE" noProof="0" dirty="0"/>
            <a:t>Aufbau der Verbindung zu </a:t>
          </a:r>
          <a:r>
            <a:rPr lang="de-DE" noProof="0" dirty="0" err="1"/>
            <a:t>ThingSpeak</a:t>
          </a:r>
          <a:endParaRPr lang="de-DE" noProof="0" dirty="0"/>
        </a:p>
      </dgm:t>
    </dgm:pt>
    <dgm:pt modelId="{861F903D-8DDD-416D-8D4A-A84AFDC1091B}" type="parTrans" cxnId="{47FA28C3-C66F-4291-9AD6-B89AA010FF64}">
      <dgm:prSet/>
      <dgm:spPr/>
      <dgm:t>
        <a:bodyPr/>
        <a:lstStyle/>
        <a:p>
          <a:endParaRPr lang="de-DE"/>
        </a:p>
      </dgm:t>
    </dgm:pt>
    <dgm:pt modelId="{7FDB8567-40A7-4A3F-887D-2D8DE0A68612}" type="sibTrans" cxnId="{47FA28C3-C66F-4291-9AD6-B89AA010FF64}">
      <dgm:prSet/>
      <dgm:spPr/>
      <dgm:t>
        <a:bodyPr/>
        <a:lstStyle/>
        <a:p>
          <a:endParaRPr lang="de-DE"/>
        </a:p>
      </dgm:t>
    </dgm:pt>
    <dgm:pt modelId="{E00BA431-F13A-4EBB-867D-2B71BF2D6F19}">
      <dgm:prSet phldrT="[Text]"/>
      <dgm:spPr/>
      <dgm:t>
        <a:bodyPr rtlCol="0"/>
        <a:lstStyle/>
        <a:p>
          <a:pPr rtl="0"/>
          <a:r>
            <a:rPr lang="de-DE" noProof="0" dirty="0"/>
            <a:t>Einrichten</a:t>
          </a:r>
        </a:p>
      </dgm:t>
    </dgm:pt>
    <dgm:pt modelId="{5C0C3ED7-34C0-4FE5-A79E-4AE1D6BF70D5}" type="parTrans" cxnId="{EB07299B-C50F-4F63-BD8D-AB95F53DB87A}">
      <dgm:prSet/>
      <dgm:spPr/>
      <dgm:t>
        <a:bodyPr/>
        <a:lstStyle/>
        <a:p>
          <a:endParaRPr lang="de-DE"/>
        </a:p>
      </dgm:t>
    </dgm:pt>
    <dgm:pt modelId="{A74C9007-24CF-4B28-A0AA-2D3932776718}" type="sibTrans" cxnId="{EB07299B-C50F-4F63-BD8D-AB95F53DB87A}">
      <dgm:prSet/>
      <dgm:spPr/>
      <dgm:t>
        <a:bodyPr/>
        <a:lstStyle/>
        <a:p>
          <a:endParaRPr lang="de-DE"/>
        </a:p>
      </dgm:t>
    </dgm:pt>
    <dgm:pt modelId="{D6B107B5-E97F-4625-86A5-A38C96B9A932}">
      <dgm:prSet phldrT="[Text]"/>
      <dgm:spPr/>
      <dgm:t>
        <a:bodyPr rtlCol="0"/>
        <a:lstStyle/>
        <a:p>
          <a:pPr rtl="0"/>
          <a:r>
            <a:rPr lang="de-DE" noProof="0" dirty="0"/>
            <a:t>eines Accounts</a:t>
          </a:r>
        </a:p>
      </dgm:t>
    </dgm:pt>
    <dgm:pt modelId="{F39C4893-C333-468D-85C0-12856B984322}" type="parTrans" cxnId="{BC59F53E-B240-41DD-BD6C-8338B34EBE03}">
      <dgm:prSet/>
      <dgm:spPr/>
      <dgm:t>
        <a:bodyPr/>
        <a:lstStyle/>
        <a:p>
          <a:endParaRPr lang="de-DE"/>
        </a:p>
      </dgm:t>
    </dgm:pt>
    <dgm:pt modelId="{621FAE88-FBA2-4F38-B53A-A32EF8422931}" type="sibTrans" cxnId="{BC59F53E-B240-41DD-BD6C-8338B34EBE03}">
      <dgm:prSet/>
      <dgm:spPr/>
      <dgm:t>
        <a:bodyPr/>
        <a:lstStyle/>
        <a:p>
          <a:endParaRPr lang="de-DE"/>
        </a:p>
      </dgm:t>
    </dgm:pt>
    <dgm:pt modelId="{C271F756-C6CC-4D90-824B-2A186DD687A1}">
      <dgm:prSet phldrT="[Text]"/>
      <dgm:spPr/>
      <dgm:t>
        <a:bodyPr rtlCol="0"/>
        <a:lstStyle/>
        <a:p>
          <a:pPr rtl="0"/>
          <a:r>
            <a:rPr lang="de-DE" noProof="0" dirty="0"/>
            <a:t>Einrichten des ESP8266 als Webserver</a:t>
          </a:r>
        </a:p>
      </dgm:t>
    </dgm:pt>
    <dgm:pt modelId="{50EEE4F2-0DFB-4DF6-90BC-8B2C667A3329}" type="parTrans" cxnId="{24DD337C-788E-40CE-A269-DC7B24A63074}">
      <dgm:prSet/>
      <dgm:spPr/>
      <dgm:t>
        <a:bodyPr/>
        <a:lstStyle/>
        <a:p>
          <a:endParaRPr lang="de-DE"/>
        </a:p>
      </dgm:t>
    </dgm:pt>
    <dgm:pt modelId="{2631AAA4-6971-4241-BE2A-7042839A07AC}" type="sibTrans" cxnId="{24DD337C-788E-40CE-A269-DC7B24A63074}">
      <dgm:prSet/>
      <dgm:spPr/>
      <dgm:t>
        <a:bodyPr/>
        <a:lstStyle/>
        <a:p>
          <a:endParaRPr lang="de-DE"/>
        </a:p>
      </dgm:t>
    </dgm:pt>
    <dgm:pt modelId="{C3039B62-39E0-42A7-BAF8-D8933132A4D2}">
      <dgm:prSet phldrT="[Text]"/>
      <dgm:spPr/>
      <dgm:t>
        <a:bodyPr rtlCol="0"/>
        <a:lstStyle/>
        <a:p>
          <a:pPr rtl="0"/>
          <a:r>
            <a:rPr lang="de-DE" noProof="0" dirty="0"/>
            <a:t>Einrichten des Mikrocontrollers als </a:t>
          </a:r>
          <a:r>
            <a:rPr lang="de-DE" noProof="0" dirty="0" err="1"/>
            <a:t>AccessPoint</a:t>
          </a:r>
          <a:endParaRPr lang="de-DE" noProof="0" dirty="0"/>
        </a:p>
      </dgm:t>
    </dgm:pt>
    <dgm:pt modelId="{31EC6803-D19C-4791-92CC-C7E94E8C7803}" type="parTrans" cxnId="{84F17DE8-2187-4962-BF6C-DBBD2134E62D}">
      <dgm:prSet/>
      <dgm:spPr/>
      <dgm:t>
        <a:bodyPr/>
        <a:lstStyle/>
        <a:p>
          <a:endParaRPr lang="de-DE"/>
        </a:p>
      </dgm:t>
    </dgm:pt>
    <dgm:pt modelId="{D8AE7F1D-D4AC-4988-83DD-68C63349AA35}" type="sibTrans" cxnId="{84F17DE8-2187-4962-BF6C-DBBD2134E62D}">
      <dgm:prSet/>
      <dgm:spPr/>
      <dgm:t>
        <a:bodyPr/>
        <a:lstStyle/>
        <a:p>
          <a:endParaRPr lang="de-DE"/>
        </a:p>
      </dgm:t>
    </dgm:pt>
    <dgm:pt modelId="{8C3F9DE4-2630-4072-88C2-5FBEA06B91E5}">
      <dgm:prSet phldrT="[Text]"/>
      <dgm:spPr/>
      <dgm:t>
        <a:bodyPr/>
        <a:lstStyle/>
        <a:p>
          <a:r>
            <a:rPr lang="de-DE" b="0" i="0" noProof="0" dirty="0"/>
            <a:t>C/C++ kennenlernen</a:t>
          </a:r>
          <a:endParaRPr lang="de-DE" noProof="0" dirty="0"/>
        </a:p>
      </dgm:t>
    </dgm:pt>
    <dgm:pt modelId="{3CA710EC-DE28-4A80-A967-80991027F650}" type="parTrans" cxnId="{98F22B06-96C2-4079-90A8-A7AF3563AADE}">
      <dgm:prSet/>
      <dgm:spPr/>
      <dgm:t>
        <a:bodyPr/>
        <a:lstStyle/>
        <a:p>
          <a:endParaRPr lang="de-DE"/>
        </a:p>
      </dgm:t>
    </dgm:pt>
    <dgm:pt modelId="{610E3D8E-2A0C-4DA8-B175-FBB895DF6167}" type="sibTrans" cxnId="{98F22B06-96C2-4079-90A8-A7AF3563AADE}">
      <dgm:prSet/>
      <dgm:spPr/>
      <dgm:t>
        <a:bodyPr/>
        <a:lstStyle/>
        <a:p>
          <a:endParaRPr lang="de-DE"/>
        </a:p>
      </dgm:t>
    </dgm:pt>
    <dgm:pt modelId="{8913E549-3E08-4DDE-9098-3B6EDA04D29B}">
      <dgm:prSet phldrT="[Text]"/>
      <dgm:spPr/>
      <dgm:t>
        <a:bodyPr/>
        <a:lstStyle/>
        <a:p>
          <a:r>
            <a:rPr lang="de-DE" noProof="0" dirty="0"/>
            <a:t>Mikrocontroller </a:t>
          </a:r>
          <a:r>
            <a:rPr lang="de-DE" noProof="0" dirty="0" err="1"/>
            <a:t>Wemos</a:t>
          </a:r>
          <a:r>
            <a:rPr lang="de-DE" noProof="0" dirty="0"/>
            <a:t> D1 Mini</a:t>
          </a:r>
        </a:p>
      </dgm:t>
    </dgm:pt>
    <dgm:pt modelId="{AFB4A919-BA5F-43A5-8720-2861E52A4968}" type="parTrans" cxnId="{F79307D9-88A2-4010-B3AD-DB88393F65A2}">
      <dgm:prSet/>
      <dgm:spPr/>
      <dgm:t>
        <a:bodyPr/>
        <a:lstStyle/>
        <a:p>
          <a:endParaRPr lang="de-DE"/>
        </a:p>
      </dgm:t>
    </dgm:pt>
    <dgm:pt modelId="{67F27C3D-6301-4FE0-B547-3A47AFB0F1A0}" type="sibTrans" cxnId="{F79307D9-88A2-4010-B3AD-DB88393F65A2}">
      <dgm:prSet/>
      <dgm:spPr/>
      <dgm:t>
        <a:bodyPr/>
        <a:lstStyle/>
        <a:p>
          <a:endParaRPr lang="de-DE"/>
        </a:p>
      </dgm:t>
    </dgm:pt>
    <dgm:pt modelId="{DECC4196-638A-4C7E-9705-2E56BDF6ED83}">
      <dgm:prSet phldrT="[Text]"/>
      <dgm:spPr/>
      <dgm:t>
        <a:bodyPr/>
        <a:lstStyle/>
        <a:p>
          <a:r>
            <a:rPr lang="de-DE" noProof="0" dirty="0"/>
            <a:t>Programmieren von Sensoren &amp; Aktoren</a:t>
          </a:r>
        </a:p>
      </dgm:t>
    </dgm:pt>
    <dgm:pt modelId="{D9BBB7F0-781F-46A8-B7EC-FB983A5DA65D}" type="parTrans" cxnId="{11A960D3-83B1-40B1-B12F-7DE5D99F27F5}">
      <dgm:prSet/>
      <dgm:spPr/>
    </dgm:pt>
    <dgm:pt modelId="{AABDDDE8-AE12-441D-B924-353A453B021D}" type="sibTrans" cxnId="{11A960D3-83B1-40B1-B12F-7DE5D99F27F5}">
      <dgm:prSet/>
      <dgm:spPr/>
    </dgm:pt>
    <dgm:pt modelId="{1C718471-3219-44E8-B044-05159A4DC1EA}" type="pres">
      <dgm:prSet presAssocID="{1EC23686-56D6-4482-B4E3-3F9784E88994}" presName="linear" presStyleCnt="0">
        <dgm:presLayoutVars>
          <dgm:dir/>
          <dgm:animLvl val="lvl"/>
          <dgm:resizeHandles val="exact"/>
        </dgm:presLayoutVars>
      </dgm:prSet>
      <dgm:spPr/>
    </dgm:pt>
    <dgm:pt modelId="{83198D60-4EC6-42AB-B43D-E685306A1687}" type="pres">
      <dgm:prSet presAssocID="{666F1301-07F7-4F1E-88B9-30CCDFF34C22}" presName="parentLin" presStyleCnt="0"/>
      <dgm:spPr/>
    </dgm:pt>
    <dgm:pt modelId="{A2EC80FD-0FAC-4BBC-9B81-D2D7593A7F6B}" type="pres">
      <dgm:prSet presAssocID="{666F1301-07F7-4F1E-88B9-30CCDFF34C22}" presName="parentLeftMargin" presStyleLbl="node1" presStyleIdx="0" presStyleCnt="3"/>
      <dgm:spPr/>
    </dgm:pt>
    <dgm:pt modelId="{8199F782-429B-4DF1-9B56-A396DF21383A}" type="pres">
      <dgm:prSet presAssocID="{666F1301-07F7-4F1E-88B9-30CCDFF34C2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9B3BBE1-3BFF-4A33-9DD9-41227A06D304}" type="pres">
      <dgm:prSet presAssocID="{666F1301-07F7-4F1E-88B9-30CCDFF34C22}" presName="negativeSpace" presStyleCnt="0"/>
      <dgm:spPr/>
    </dgm:pt>
    <dgm:pt modelId="{F06778A4-5E79-4285-9557-AF1E03FF0208}" type="pres">
      <dgm:prSet presAssocID="{666F1301-07F7-4F1E-88B9-30CCDFF34C22}" presName="childText" presStyleLbl="conFgAcc1" presStyleIdx="0" presStyleCnt="3">
        <dgm:presLayoutVars>
          <dgm:bulletEnabled val="1"/>
        </dgm:presLayoutVars>
      </dgm:prSet>
      <dgm:spPr/>
    </dgm:pt>
    <dgm:pt modelId="{D33C6B7C-E029-41D5-8F36-900F6CDA9DD3}" type="pres">
      <dgm:prSet presAssocID="{1CCA38C8-B866-440C-8B7A-A6514DD31A53}" presName="spaceBetweenRectangles" presStyleCnt="0"/>
      <dgm:spPr/>
    </dgm:pt>
    <dgm:pt modelId="{4C5B8D30-43ED-4E5F-B40E-9E68C02A62B0}" type="pres">
      <dgm:prSet presAssocID="{CB88D0C4-6C39-4629-9DEF-57288A3EBE4C}" presName="parentLin" presStyleCnt="0"/>
      <dgm:spPr/>
    </dgm:pt>
    <dgm:pt modelId="{C0C6BF3B-B6C6-4400-8DD6-2224FEFB489B}" type="pres">
      <dgm:prSet presAssocID="{CB88D0C4-6C39-4629-9DEF-57288A3EBE4C}" presName="parentLeftMargin" presStyleLbl="node1" presStyleIdx="0" presStyleCnt="3"/>
      <dgm:spPr/>
    </dgm:pt>
    <dgm:pt modelId="{DCC153FD-814F-4377-9564-8BBDC092B394}" type="pres">
      <dgm:prSet presAssocID="{CB88D0C4-6C39-4629-9DEF-57288A3EBE4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9E6D4AC-4520-4A0D-9235-90FA661A8AC4}" type="pres">
      <dgm:prSet presAssocID="{CB88D0C4-6C39-4629-9DEF-57288A3EBE4C}" presName="negativeSpace" presStyleCnt="0"/>
      <dgm:spPr/>
    </dgm:pt>
    <dgm:pt modelId="{EDE179A1-5D9F-4182-86B5-F8BDC9F92727}" type="pres">
      <dgm:prSet presAssocID="{CB88D0C4-6C39-4629-9DEF-57288A3EBE4C}" presName="childText" presStyleLbl="conFgAcc1" presStyleIdx="1" presStyleCnt="3">
        <dgm:presLayoutVars>
          <dgm:bulletEnabled val="1"/>
        </dgm:presLayoutVars>
      </dgm:prSet>
      <dgm:spPr/>
    </dgm:pt>
    <dgm:pt modelId="{6582AA52-0452-473B-BCA2-7A7100F9530B}" type="pres">
      <dgm:prSet presAssocID="{7ADFA01E-1246-464F-8347-8DA3C53B199C}" presName="spaceBetweenRectangles" presStyleCnt="0"/>
      <dgm:spPr/>
    </dgm:pt>
    <dgm:pt modelId="{E3E7AE1D-AD0C-4CB3-82DA-67F75ABE6A47}" type="pres">
      <dgm:prSet presAssocID="{07DC5EEB-1654-4ECB-A96A-EED4BE9D4BB4}" presName="parentLin" presStyleCnt="0"/>
      <dgm:spPr/>
    </dgm:pt>
    <dgm:pt modelId="{5E9D6DC7-52EB-4423-9E5B-9AC7B6A49787}" type="pres">
      <dgm:prSet presAssocID="{07DC5EEB-1654-4ECB-A96A-EED4BE9D4BB4}" presName="parentLeftMargin" presStyleLbl="node1" presStyleIdx="1" presStyleCnt="3"/>
      <dgm:spPr/>
    </dgm:pt>
    <dgm:pt modelId="{33D1510E-064F-41F0-831F-CDE8301F9B78}" type="pres">
      <dgm:prSet presAssocID="{07DC5EEB-1654-4ECB-A96A-EED4BE9D4BB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CF0576C-9CC6-437B-86A9-A84BF107D4B4}" type="pres">
      <dgm:prSet presAssocID="{07DC5EEB-1654-4ECB-A96A-EED4BE9D4BB4}" presName="negativeSpace" presStyleCnt="0"/>
      <dgm:spPr/>
    </dgm:pt>
    <dgm:pt modelId="{98607E8C-177E-444D-BB05-2AFD81CF4BD2}" type="pres">
      <dgm:prSet presAssocID="{07DC5EEB-1654-4ECB-A96A-EED4BE9D4BB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38FED00-85A7-427C-9360-47C26F9AB789}" srcId="{666F1301-07F7-4F1E-88B9-30CCDFF34C22}" destId="{FAB24D57-B1C7-4D8E-AC64-2B894434FD26}" srcOrd="0" destOrd="0" parTransId="{CD0FD54E-5BBF-4E82-865D-51354C8CDCA2}" sibTransId="{B23B556F-AEFB-447F-8725-D19838C91DE9}"/>
    <dgm:cxn modelId="{98F22B06-96C2-4079-90A8-A7AF3563AADE}" srcId="{FAB24D57-B1C7-4D8E-AC64-2B894434FD26}" destId="{8C3F9DE4-2630-4072-88C2-5FBEA06B91E5}" srcOrd="0" destOrd="0" parTransId="{3CA710EC-DE28-4A80-A967-80991027F650}" sibTransId="{610E3D8E-2A0C-4DA8-B175-FBB895DF6167}"/>
    <dgm:cxn modelId="{11B0FB11-AEAA-422D-ACFB-882680D06E34}" type="presOf" srcId="{1EC23686-56D6-4482-B4E3-3F9784E88994}" destId="{1C718471-3219-44E8-B044-05159A4DC1EA}" srcOrd="0" destOrd="0" presId="urn:microsoft.com/office/officeart/2005/8/layout/list1"/>
    <dgm:cxn modelId="{83242D1A-C83C-43D4-91FF-AA6E71ED621B}" type="presOf" srcId="{666F1301-07F7-4F1E-88B9-30CCDFF34C22}" destId="{8199F782-429B-4DF1-9B56-A396DF21383A}" srcOrd="1" destOrd="0" presId="urn:microsoft.com/office/officeart/2005/8/layout/list1"/>
    <dgm:cxn modelId="{7B18691A-FAB3-4686-A97D-DF2644B3F9A6}" srcId="{1EC23686-56D6-4482-B4E3-3F9784E88994}" destId="{CB88D0C4-6C39-4629-9DEF-57288A3EBE4C}" srcOrd="1" destOrd="0" parTransId="{1A5BA4AE-234F-486F-B65A-ABB37EC6EDAF}" sibTransId="{7ADFA01E-1246-464F-8347-8DA3C53B199C}"/>
    <dgm:cxn modelId="{FC244D24-23B7-40E7-9889-DB4438DA4D5D}" type="presOf" srcId="{479A1EA1-28BE-4D36-861F-CEAF3A92722B}" destId="{F06778A4-5E79-4285-9557-AF1E03FF0208}" srcOrd="0" destOrd="4" presId="urn:microsoft.com/office/officeart/2005/8/layout/list1"/>
    <dgm:cxn modelId="{06F8922D-9F0E-4B64-B50B-B61D5286BA98}" type="presOf" srcId="{8C3F9DE4-2630-4072-88C2-5FBEA06B91E5}" destId="{F06778A4-5E79-4285-9557-AF1E03FF0208}" srcOrd="0" destOrd="1" presId="urn:microsoft.com/office/officeart/2005/8/layout/list1"/>
    <dgm:cxn modelId="{E8C6223D-5CED-4541-A6C9-6B53F686567A}" type="presOf" srcId="{666F1301-07F7-4F1E-88B9-30CCDFF34C22}" destId="{A2EC80FD-0FAC-4BBC-9B81-D2D7593A7F6B}" srcOrd="0" destOrd="0" presId="urn:microsoft.com/office/officeart/2005/8/layout/list1"/>
    <dgm:cxn modelId="{BC59F53E-B240-41DD-BD6C-8338B34EBE03}" srcId="{E00BA431-F13A-4EBB-867D-2B71BF2D6F19}" destId="{D6B107B5-E97F-4625-86A5-A38C96B9A932}" srcOrd="0" destOrd="0" parTransId="{F39C4893-C333-468D-85C0-12856B984322}" sibTransId="{621FAE88-FBA2-4F38-B53A-A32EF8422931}"/>
    <dgm:cxn modelId="{F242AD5F-9AA1-44A4-8C4F-A9BFEB45331D}" type="presOf" srcId="{FAB24D57-B1C7-4D8E-AC64-2B894434FD26}" destId="{F06778A4-5E79-4285-9557-AF1E03FF0208}" srcOrd="0" destOrd="0" presId="urn:microsoft.com/office/officeart/2005/8/layout/list1"/>
    <dgm:cxn modelId="{EA54936A-D571-432D-AE23-B137EAE9F2D8}" type="presOf" srcId="{D6B107B5-E97F-4625-86A5-A38C96B9A932}" destId="{EDE179A1-5D9F-4182-86B5-F8BDC9F92727}" srcOrd="0" destOrd="1" presId="urn:microsoft.com/office/officeart/2005/8/layout/list1"/>
    <dgm:cxn modelId="{E56D384D-0A6A-4CCA-BA88-B89DDB425E0F}" srcId="{E00BA431-F13A-4EBB-867D-2B71BF2D6F19}" destId="{B35207EC-8A84-45E2-822E-30EC4F991BE5}" srcOrd="1" destOrd="0" parTransId="{98AF3B30-53E4-48D8-9030-4BA4DD6814FB}" sibTransId="{CC5C0F74-5CFA-4E95-A7C9-A61FC467CCF3}"/>
    <dgm:cxn modelId="{F78AAD78-4CA1-4A2A-9799-CACE880CEC0E}" srcId="{07DC5EEB-1654-4ECB-A96A-EED4BE9D4BB4}" destId="{A4D5A457-886F-42EF-B4E7-69B609D8F88F}" srcOrd="0" destOrd="0" parTransId="{BCA798BD-A9FA-4E5E-91AB-D66082D47D5C}" sibTransId="{2BE0F2D0-A38B-4B09-BF77-E82C9CCE1007}"/>
    <dgm:cxn modelId="{B0508479-9689-4814-87CB-5E614AE73F80}" type="presOf" srcId="{07DC5EEB-1654-4ECB-A96A-EED4BE9D4BB4}" destId="{5E9D6DC7-52EB-4423-9E5B-9AC7B6A49787}" srcOrd="0" destOrd="0" presId="urn:microsoft.com/office/officeart/2005/8/layout/list1"/>
    <dgm:cxn modelId="{3772227B-8FBD-4478-8CE4-55DD06E41AA5}" type="presOf" srcId="{DECC4196-638A-4C7E-9705-2E56BDF6ED83}" destId="{F06778A4-5E79-4285-9557-AF1E03FF0208}" srcOrd="0" destOrd="3" presId="urn:microsoft.com/office/officeart/2005/8/layout/list1"/>
    <dgm:cxn modelId="{24DD337C-788E-40CE-A269-DC7B24A63074}" srcId="{07DC5EEB-1654-4ECB-A96A-EED4BE9D4BB4}" destId="{C271F756-C6CC-4D90-824B-2A186DD687A1}" srcOrd="1" destOrd="0" parTransId="{50EEE4F2-0DFB-4DF6-90BC-8B2C667A3329}" sibTransId="{2631AAA4-6971-4241-BE2A-7042839A07AC}"/>
    <dgm:cxn modelId="{57C71991-3007-4192-B989-3ED995BC6D16}" type="presOf" srcId="{B35207EC-8A84-45E2-822E-30EC4F991BE5}" destId="{EDE179A1-5D9F-4182-86B5-F8BDC9F92727}" srcOrd="0" destOrd="2" presId="urn:microsoft.com/office/officeart/2005/8/layout/list1"/>
    <dgm:cxn modelId="{B3AA5E97-CC73-4656-9A6C-CD491D73A822}" type="presOf" srcId="{CB88D0C4-6C39-4629-9DEF-57288A3EBE4C}" destId="{DCC153FD-814F-4377-9564-8BBDC092B394}" srcOrd="1" destOrd="0" presId="urn:microsoft.com/office/officeart/2005/8/layout/list1"/>
    <dgm:cxn modelId="{7493EF99-1862-44ED-A41F-3CEA3B8E0B7C}" type="presOf" srcId="{C3039B62-39E0-42A7-BAF8-D8933132A4D2}" destId="{F06778A4-5E79-4285-9557-AF1E03FF0208}" srcOrd="0" destOrd="5" presId="urn:microsoft.com/office/officeart/2005/8/layout/list1"/>
    <dgm:cxn modelId="{353AF699-28AF-461E-8741-83CF7D39ADD7}" type="presOf" srcId="{E00BA431-F13A-4EBB-867D-2B71BF2D6F19}" destId="{EDE179A1-5D9F-4182-86B5-F8BDC9F92727}" srcOrd="0" destOrd="0" presId="urn:microsoft.com/office/officeart/2005/8/layout/list1"/>
    <dgm:cxn modelId="{EB07299B-C50F-4F63-BD8D-AB95F53DB87A}" srcId="{CB88D0C4-6C39-4629-9DEF-57288A3EBE4C}" destId="{E00BA431-F13A-4EBB-867D-2B71BF2D6F19}" srcOrd="0" destOrd="0" parTransId="{5C0C3ED7-34C0-4FE5-A79E-4AE1D6BF70D5}" sibTransId="{A74C9007-24CF-4B28-A0AA-2D3932776718}"/>
    <dgm:cxn modelId="{60546C9C-654E-444A-A37D-8E38DFA38F18}" type="presOf" srcId="{D4B7180C-DE13-4623-BC8B-AE4D16AA5105}" destId="{EDE179A1-5D9F-4182-86B5-F8BDC9F92727}" srcOrd="0" destOrd="3" presId="urn:microsoft.com/office/officeart/2005/8/layout/list1"/>
    <dgm:cxn modelId="{A6AB11A0-A40A-4269-A592-75CC3F278AC4}" type="presOf" srcId="{CB88D0C4-6C39-4629-9DEF-57288A3EBE4C}" destId="{C0C6BF3B-B6C6-4400-8DD6-2224FEFB489B}" srcOrd="0" destOrd="0" presId="urn:microsoft.com/office/officeart/2005/8/layout/list1"/>
    <dgm:cxn modelId="{98AF71A6-783B-4D35-B6FD-93600BC9D225}" type="presOf" srcId="{C271F756-C6CC-4D90-824B-2A186DD687A1}" destId="{98607E8C-177E-444D-BB05-2AFD81CF4BD2}" srcOrd="0" destOrd="1" presId="urn:microsoft.com/office/officeart/2005/8/layout/list1"/>
    <dgm:cxn modelId="{009AE3AB-D452-4111-8848-55984C63B75C}" type="presOf" srcId="{A4D5A457-886F-42EF-B4E7-69B609D8F88F}" destId="{98607E8C-177E-444D-BB05-2AFD81CF4BD2}" srcOrd="0" destOrd="0" presId="urn:microsoft.com/office/officeart/2005/8/layout/list1"/>
    <dgm:cxn modelId="{436810AD-5C27-496A-9E04-96B0380C6C22}" type="presOf" srcId="{07DC5EEB-1654-4ECB-A96A-EED4BE9D4BB4}" destId="{33D1510E-064F-41F0-831F-CDE8301F9B78}" srcOrd="1" destOrd="0" presId="urn:microsoft.com/office/officeart/2005/8/layout/list1"/>
    <dgm:cxn modelId="{7ED0A1B8-BCB8-4A67-8D8B-B4ACAE1D8E6C}" srcId="{666F1301-07F7-4F1E-88B9-30CCDFF34C22}" destId="{479A1EA1-28BE-4D36-861F-CEAF3A92722B}" srcOrd="3" destOrd="0" parTransId="{028EADF7-4BD2-4FE5-9F63-FCEF1BD53333}" sibTransId="{22998930-721D-4326-9821-18450C81656B}"/>
    <dgm:cxn modelId="{70BD86B9-A297-4D90-B59D-12F1AB3DD124}" srcId="{1EC23686-56D6-4482-B4E3-3F9784E88994}" destId="{666F1301-07F7-4F1E-88B9-30CCDFF34C22}" srcOrd="0" destOrd="0" parTransId="{48B1B5E3-336B-4618-B3E0-EEC37F417F42}" sibTransId="{1CCA38C8-B866-440C-8B7A-A6514DD31A53}"/>
    <dgm:cxn modelId="{47FA28C3-C66F-4291-9AD6-B89AA010FF64}" srcId="{CB88D0C4-6C39-4629-9DEF-57288A3EBE4C}" destId="{D4B7180C-DE13-4623-BC8B-AE4D16AA5105}" srcOrd="1" destOrd="0" parTransId="{861F903D-8DDD-416D-8D4A-A84AFDC1091B}" sibTransId="{7FDB8567-40A7-4A3F-887D-2D8DE0A68612}"/>
    <dgm:cxn modelId="{11A960D3-83B1-40B1-B12F-7DE5D99F27F5}" srcId="{666F1301-07F7-4F1E-88B9-30CCDFF34C22}" destId="{DECC4196-638A-4C7E-9705-2E56BDF6ED83}" srcOrd="2" destOrd="0" parTransId="{D9BBB7F0-781F-46A8-B7EC-FB983A5DA65D}" sibTransId="{AABDDDE8-AE12-441D-B924-353A453B021D}"/>
    <dgm:cxn modelId="{F79307D9-88A2-4010-B3AD-DB88393F65A2}" srcId="{666F1301-07F7-4F1E-88B9-30CCDFF34C22}" destId="{8913E549-3E08-4DDE-9098-3B6EDA04D29B}" srcOrd="1" destOrd="0" parTransId="{AFB4A919-BA5F-43A5-8720-2861E52A4968}" sibTransId="{67F27C3D-6301-4FE0-B547-3A47AFB0F1A0}"/>
    <dgm:cxn modelId="{84F17DE8-2187-4962-BF6C-DBBD2134E62D}" srcId="{479A1EA1-28BE-4D36-861F-CEAF3A92722B}" destId="{C3039B62-39E0-42A7-BAF8-D8933132A4D2}" srcOrd="0" destOrd="0" parTransId="{31EC6803-D19C-4791-92CC-C7E94E8C7803}" sibTransId="{D8AE7F1D-D4AC-4988-83DD-68C63349AA35}"/>
    <dgm:cxn modelId="{A3496BEC-7D4E-41F2-B6B2-38A84003D33E}" srcId="{1EC23686-56D6-4482-B4E3-3F9784E88994}" destId="{07DC5EEB-1654-4ECB-A96A-EED4BE9D4BB4}" srcOrd="2" destOrd="0" parTransId="{0B98E39A-7037-46A6-8799-DDA1D4C4A2D3}" sibTransId="{42EB8256-925E-4B15-B238-A97EE64E9CC8}"/>
    <dgm:cxn modelId="{F8D072EE-9DA1-42D9-ABB9-76D57AE16125}" type="presOf" srcId="{8913E549-3E08-4DDE-9098-3B6EDA04D29B}" destId="{F06778A4-5E79-4285-9557-AF1E03FF0208}" srcOrd="0" destOrd="2" presId="urn:microsoft.com/office/officeart/2005/8/layout/list1"/>
    <dgm:cxn modelId="{919C8E14-B8EC-4B73-839A-1573BC16426A}" type="presParOf" srcId="{1C718471-3219-44E8-B044-05159A4DC1EA}" destId="{83198D60-4EC6-42AB-B43D-E685306A1687}" srcOrd="0" destOrd="0" presId="urn:microsoft.com/office/officeart/2005/8/layout/list1"/>
    <dgm:cxn modelId="{2FB575F6-B6C3-4C54-BC3A-D68BC740904E}" type="presParOf" srcId="{83198D60-4EC6-42AB-B43D-E685306A1687}" destId="{A2EC80FD-0FAC-4BBC-9B81-D2D7593A7F6B}" srcOrd="0" destOrd="0" presId="urn:microsoft.com/office/officeart/2005/8/layout/list1"/>
    <dgm:cxn modelId="{AD1CCBB3-2E34-482D-89D5-A27BFB2724DF}" type="presParOf" srcId="{83198D60-4EC6-42AB-B43D-E685306A1687}" destId="{8199F782-429B-4DF1-9B56-A396DF21383A}" srcOrd="1" destOrd="0" presId="urn:microsoft.com/office/officeart/2005/8/layout/list1"/>
    <dgm:cxn modelId="{340B69AE-0D4A-42CA-B2AF-E90FF50CCC16}" type="presParOf" srcId="{1C718471-3219-44E8-B044-05159A4DC1EA}" destId="{A9B3BBE1-3BFF-4A33-9DD9-41227A06D304}" srcOrd="1" destOrd="0" presId="urn:microsoft.com/office/officeart/2005/8/layout/list1"/>
    <dgm:cxn modelId="{5D12A221-943D-4066-89F6-43A6C3A78F16}" type="presParOf" srcId="{1C718471-3219-44E8-B044-05159A4DC1EA}" destId="{F06778A4-5E79-4285-9557-AF1E03FF0208}" srcOrd="2" destOrd="0" presId="urn:microsoft.com/office/officeart/2005/8/layout/list1"/>
    <dgm:cxn modelId="{9E27C7DF-5C7C-49BA-A064-E5215EB8E24D}" type="presParOf" srcId="{1C718471-3219-44E8-B044-05159A4DC1EA}" destId="{D33C6B7C-E029-41D5-8F36-900F6CDA9DD3}" srcOrd="3" destOrd="0" presId="urn:microsoft.com/office/officeart/2005/8/layout/list1"/>
    <dgm:cxn modelId="{46FBF594-722A-4519-B134-54FFC572BBD4}" type="presParOf" srcId="{1C718471-3219-44E8-B044-05159A4DC1EA}" destId="{4C5B8D30-43ED-4E5F-B40E-9E68C02A62B0}" srcOrd="4" destOrd="0" presId="urn:microsoft.com/office/officeart/2005/8/layout/list1"/>
    <dgm:cxn modelId="{A11F09C4-7C5C-4E04-BD48-F397452FDCFE}" type="presParOf" srcId="{4C5B8D30-43ED-4E5F-B40E-9E68C02A62B0}" destId="{C0C6BF3B-B6C6-4400-8DD6-2224FEFB489B}" srcOrd="0" destOrd="0" presId="urn:microsoft.com/office/officeart/2005/8/layout/list1"/>
    <dgm:cxn modelId="{B71AFBDF-4847-4828-990A-A08DB0209984}" type="presParOf" srcId="{4C5B8D30-43ED-4E5F-B40E-9E68C02A62B0}" destId="{DCC153FD-814F-4377-9564-8BBDC092B394}" srcOrd="1" destOrd="0" presId="urn:microsoft.com/office/officeart/2005/8/layout/list1"/>
    <dgm:cxn modelId="{EC6DEB5A-DAE1-4DF1-B69B-47B3878C4865}" type="presParOf" srcId="{1C718471-3219-44E8-B044-05159A4DC1EA}" destId="{69E6D4AC-4520-4A0D-9235-90FA661A8AC4}" srcOrd="5" destOrd="0" presId="urn:microsoft.com/office/officeart/2005/8/layout/list1"/>
    <dgm:cxn modelId="{D7A92463-E6DC-471E-AA7A-21CA4F2B7A89}" type="presParOf" srcId="{1C718471-3219-44E8-B044-05159A4DC1EA}" destId="{EDE179A1-5D9F-4182-86B5-F8BDC9F92727}" srcOrd="6" destOrd="0" presId="urn:microsoft.com/office/officeart/2005/8/layout/list1"/>
    <dgm:cxn modelId="{CC84BD95-4A98-4783-87F0-4C446170F33C}" type="presParOf" srcId="{1C718471-3219-44E8-B044-05159A4DC1EA}" destId="{6582AA52-0452-473B-BCA2-7A7100F9530B}" srcOrd="7" destOrd="0" presId="urn:microsoft.com/office/officeart/2005/8/layout/list1"/>
    <dgm:cxn modelId="{DD1E8C8D-B6AB-4266-AF31-6AB6C918B130}" type="presParOf" srcId="{1C718471-3219-44E8-B044-05159A4DC1EA}" destId="{E3E7AE1D-AD0C-4CB3-82DA-67F75ABE6A47}" srcOrd="8" destOrd="0" presId="urn:microsoft.com/office/officeart/2005/8/layout/list1"/>
    <dgm:cxn modelId="{721EE474-8E38-4F93-8F66-EA9978D58C50}" type="presParOf" srcId="{E3E7AE1D-AD0C-4CB3-82DA-67F75ABE6A47}" destId="{5E9D6DC7-52EB-4423-9E5B-9AC7B6A49787}" srcOrd="0" destOrd="0" presId="urn:microsoft.com/office/officeart/2005/8/layout/list1"/>
    <dgm:cxn modelId="{90C72A02-2558-417B-AECA-54B41B648129}" type="presParOf" srcId="{E3E7AE1D-AD0C-4CB3-82DA-67F75ABE6A47}" destId="{33D1510E-064F-41F0-831F-CDE8301F9B78}" srcOrd="1" destOrd="0" presId="urn:microsoft.com/office/officeart/2005/8/layout/list1"/>
    <dgm:cxn modelId="{674895B9-8A9A-4A2E-B075-C972C6041AA0}" type="presParOf" srcId="{1C718471-3219-44E8-B044-05159A4DC1EA}" destId="{7CF0576C-9CC6-437B-86A9-A84BF107D4B4}" srcOrd="9" destOrd="0" presId="urn:microsoft.com/office/officeart/2005/8/layout/list1"/>
    <dgm:cxn modelId="{ABF38B48-3A4F-4D5F-9C0C-64FBC2BB00DE}" type="presParOf" srcId="{1C718471-3219-44E8-B044-05159A4DC1EA}" destId="{98607E8C-177E-444D-BB05-2AFD81CF4BD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BAB971-E1F5-4883-B110-0415DAF36C9B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4DCFEF-8CFF-4899-B316-EB372FA61662}">
      <dgm:prSet custT="1"/>
      <dgm:spPr/>
      <dgm:t>
        <a:bodyPr/>
        <a:lstStyle/>
        <a:p>
          <a:r>
            <a:rPr lang="de-DE" sz="2400" dirty="0"/>
            <a:t>LED</a:t>
          </a:r>
          <a:r>
            <a:rPr lang="de-DE" sz="2000" dirty="0"/>
            <a:t> </a:t>
          </a:r>
          <a:r>
            <a:rPr lang="de-DE" sz="2400" dirty="0"/>
            <a:t>blinken</a:t>
          </a:r>
          <a:endParaRPr lang="en-US" sz="2000" dirty="0"/>
        </a:p>
      </dgm:t>
    </dgm:pt>
    <dgm:pt modelId="{3755DE67-217C-4711-87BC-9F6ACE4E5810}" type="parTrans" cxnId="{28BD851C-9313-4BA9-8EA2-ACC186AC3051}">
      <dgm:prSet/>
      <dgm:spPr/>
      <dgm:t>
        <a:bodyPr/>
        <a:lstStyle/>
        <a:p>
          <a:endParaRPr lang="en-US"/>
        </a:p>
      </dgm:t>
    </dgm:pt>
    <dgm:pt modelId="{8DE0281B-FEEB-423C-80E4-2A55FBFC8813}" type="sibTrans" cxnId="{28BD851C-9313-4BA9-8EA2-ACC186AC3051}">
      <dgm:prSet/>
      <dgm:spPr/>
      <dgm:t>
        <a:bodyPr/>
        <a:lstStyle/>
        <a:p>
          <a:endParaRPr lang="en-US"/>
        </a:p>
      </dgm:t>
    </dgm:pt>
    <dgm:pt modelId="{814A6284-AA8F-4C11-A70E-8032C2B6998A}">
      <dgm:prSet custT="1"/>
      <dgm:spPr/>
      <dgm:t>
        <a:bodyPr/>
        <a:lstStyle/>
        <a:p>
          <a:r>
            <a:rPr lang="de-DE" sz="2400" dirty="0"/>
            <a:t>LED Fade Effekt</a:t>
          </a:r>
          <a:endParaRPr lang="en-US" sz="2400" dirty="0"/>
        </a:p>
      </dgm:t>
    </dgm:pt>
    <dgm:pt modelId="{5B95CCE2-E485-45F5-BC44-DEE61C9FE1D7}" type="parTrans" cxnId="{75669C76-042A-4A81-97F9-A991C0BC4650}">
      <dgm:prSet/>
      <dgm:spPr/>
      <dgm:t>
        <a:bodyPr/>
        <a:lstStyle/>
        <a:p>
          <a:endParaRPr lang="en-US"/>
        </a:p>
      </dgm:t>
    </dgm:pt>
    <dgm:pt modelId="{C7353B97-9A0B-43C7-BFD8-51A92AEBA629}" type="sibTrans" cxnId="{75669C76-042A-4A81-97F9-A991C0BC4650}">
      <dgm:prSet/>
      <dgm:spPr/>
      <dgm:t>
        <a:bodyPr/>
        <a:lstStyle/>
        <a:p>
          <a:endParaRPr lang="en-US"/>
        </a:p>
      </dgm:t>
    </dgm:pt>
    <dgm:pt modelId="{FF32FCA8-90B5-48A3-A95C-729C4BDCA588}" type="pres">
      <dgm:prSet presAssocID="{E2BAB971-E1F5-4883-B110-0415DAF36C9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80B2027-8F51-448A-B748-6D206557C9D0}" type="pres">
      <dgm:prSet presAssocID="{D84DCFEF-8CFF-4899-B316-EB372FA61662}" presName="hierRoot1" presStyleCnt="0"/>
      <dgm:spPr/>
    </dgm:pt>
    <dgm:pt modelId="{1D2CFFE8-A68F-4DA0-BA83-DB86F8BA38B4}" type="pres">
      <dgm:prSet presAssocID="{D84DCFEF-8CFF-4899-B316-EB372FA61662}" presName="composite" presStyleCnt="0"/>
      <dgm:spPr/>
    </dgm:pt>
    <dgm:pt modelId="{7D730F5E-E26D-4AB3-BBB3-A960FB4EAFAF}" type="pres">
      <dgm:prSet presAssocID="{D84DCFEF-8CFF-4899-B316-EB372FA61662}" presName="background" presStyleLbl="node0" presStyleIdx="0" presStyleCnt="2"/>
      <dgm:spPr/>
    </dgm:pt>
    <dgm:pt modelId="{5E265372-76E5-4FD8-A246-2C8D281B10D2}" type="pres">
      <dgm:prSet presAssocID="{D84DCFEF-8CFF-4899-B316-EB372FA61662}" presName="text" presStyleLbl="fgAcc0" presStyleIdx="0" presStyleCnt="2">
        <dgm:presLayoutVars>
          <dgm:chPref val="3"/>
        </dgm:presLayoutVars>
      </dgm:prSet>
      <dgm:spPr/>
    </dgm:pt>
    <dgm:pt modelId="{8C8C651A-BC0E-4993-8451-5CBA7B08BEB8}" type="pres">
      <dgm:prSet presAssocID="{D84DCFEF-8CFF-4899-B316-EB372FA61662}" presName="hierChild2" presStyleCnt="0"/>
      <dgm:spPr/>
    </dgm:pt>
    <dgm:pt modelId="{3568E7CF-985B-4473-87A5-D15C6FC4338C}" type="pres">
      <dgm:prSet presAssocID="{814A6284-AA8F-4C11-A70E-8032C2B6998A}" presName="hierRoot1" presStyleCnt="0"/>
      <dgm:spPr/>
    </dgm:pt>
    <dgm:pt modelId="{53D36F3D-1AFE-445D-8C52-7B43AFBD715F}" type="pres">
      <dgm:prSet presAssocID="{814A6284-AA8F-4C11-A70E-8032C2B6998A}" presName="composite" presStyleCnt="0"/>
      <dgm:spPr/>
    </dgm:pt>
    <dgm:pt modelId="{705990D9-75BE-497B-8AF7-F2201B9DDDE3}" type="pres">
      <dgm:prSet presAssocID="{814A6284-AA8F-4C11-A70E-8032C2B6998A}" presName="background" presStyleLbl="node0" presStyleIdx="1" presStyleCnt="2"/>
      <dgm:spPr/>
    </dgm:pt>
    <dgm:pt modelId="{661BB3AD-3A9F-4210-A6B2-702E8300F600}" type="pres">
      <dgm:prSet presAssocID="{814A6284-AA8F-4C11-A70E-8032C2B6998A}" presName="text" presStyleLbl="fgAcc0" presStyleIdx="1" presStyleCnt="2">
        <dgm:presLayoutVars>
          <dgm:chPref val="3"/>
        </dgm:presLayoutVars>
      </dgm:prSet>
      <dgm:spPr/>
    </dgm:pt>
    <dgm:pt modelId="{1593D3B2-BD5A-40A7-883D-566816975166}" type="pres">
      <dgm:prSet presAssocID="{814A6284-AA8F-4C11-A70E-8032C2B6998A}" presName="hierChild2" presStyleCnt="0"/>
      <dgm:spPr/>
    </dgm:pt>
  </dgm:ptLst>
  <dgm:cxnLst>
    <dgm:cxn modelId="{28BD851C-9313-4BA9-8EA2-ACC186AC3051}" srcId="{E2BAB971-E1F5-4883-B110-0415DAF36C9B}" destId="{D84DCFEF-8CFF-4899-B316-EB372FA61662}" srcOrd="0" destOrd="0" parTransId="{3755DE67-217C-4711-87BC-9F6ACE4E5810}" sibTransId="{8DE0281B-FEEB-423C-80E4-2A55FBFC8813}"/>
    <dgm:cxn modelId="{401EC146-22E0-435F-9EA8-FE88DCD6596B}" type="presOf" srcId="{814A6284-AA8F-4C11-A70E-8032C2B6998A}" destId="{661BB3AD-3A9F-4210-A6B2-702E8300F600}" srcOrd="0" destOrd="0" presId="urn:microsoft.com/office/officeart/2005/8/layout/hierarchy1"/>
    <dgm:cxn modelId="{5F228A4B-01DF-4F00-A38C-2D8738A34D6A}" type="presOf" srcId="{E2BAB971-E1F5-4883-B110-0415DAF36C9B}" destId="{FF32FCA8-90B5-48A3-A95C-729C4BDCA588}" srcOrd="0" destOrd="0" presId="urn:microsoft.com/office/officeart/2005/8/layout/hierarchy1"/>
    <dgm:cxn modelId="{75669C76-042A-4A81-97F9-A991C0BC4650}" srcId="{E2BAB971-E1F5-4883-B110-0415DAF36C9B}" destId="{814A6284-AA8F-4C11-A70E-8032C2B6998A}" srcOrd="1" destOrd="0" parTransId="{5B95CCE2-E485-45F5-BC44-DEE61C9FE1D7}" sibTransId="{C7353B97-9A0B-43C7-BFD8-51A92AEBA629}"/>
    <dgm:cxn modelId="{2238A777-2045-48B9-ADDC-06107AF50A26}" type="presOf" srcId="{D84DCFEF-8CFF-4899-B316-EB372FA61662}" destId="{5E265372-76E5-4FD8-A246-2C8D281B10D2}" srcOrd="0" destOrd="0" presId="urn:microsoft.com/office/officeart/2005/8/layout/hierarchy1"/>
    <dgm:cxn modelId="{CD721FE4-6E30-499C-B0DE-85DA86A7172C}" type="presParOf" srcId="{FF32FCA8-90B5-48A3-A95C-729C4BDCA588}" destId="{F80B2027-8F51-448A-B748-6D206557C9D0}" srcOrd="0" destOrd="0" presId="urn:microsoft.com/office/officeart/2005/8/layout/hierarchy1"/>
    <dgm:cxn modelId="{E91505AB-EFCE-477D-94E5-2A4F1591BEB5}" type="presParOf" srcId="{F80B2027-8F51-448A-B748-6D206557C9D0}" destId="{1D2CFFE8-A68F-4DA0-BA83-DB86F8BA38B4}" srcOrd="0" destOrd="0" presId="urn:microsoft.com/office/officeart/2005/8/layout/hierarchy1"/>
    <dgm:cxn modelId="{29D9DA79-015B-4C3A-929F-928562B31ACB}" type="presParOf" srcId="{1D2CFFE8-A68F-4DA0-BA83-DB86F8BA38B4}" destId="{7D730F5E-E26D-4AB3-BBB3-A960FB4EAFAF}" srcOrd="0" destOrd="0" presId="urn:microsoft.com/office/officeart/2005/8/layout/hierarchy1"/>
    <dgm:cxn modelId="{F1481A9A-E4D6-4E75-A744-A9FD25B78271}" type="presParOf" srcId="{1D2CFFE8-A68F-4DA0-BA83-DB86F8BA38B4}" destId="{5E265372-76E5-4FD8-A246-2C8D281B10D2}" srcOrd="1" destOrd="0" presId="urn:microsoft.com/office/officeart/2005/8/layout/hierarchy1"/>
    <dgm:cxn modelId="{004AC5BD-9BBA-48D8-AE3D-993165A5CC65}" type="presParOf" srcId="{F80B2027-8F51-448A-B748-6D206557C9D0}" destId="{8C8C651A-BC0E-4993-8451-5CBA7B08BEB8}" srcOrd="1" destOrd="0" presId="urn:microsoft.com/office/officeart/2005/8/layout/hierarchy1"/>
    <dgm:cxn modelId="{CF7AD9AA-6F5D-4042-AB00-384DC7004645}" type="presParOf" srcId="{FF32FCA8-90B5-48A3-A95C-729C4BDCA588}" destId="{3568E7CF-985B-4473-87A5-D15C6FC4338C}" srcOrd="1" destOrd="0" presId="urn:microsoft.com/office/officeart/2005/8/layout/hierarchy1"/>
    <dgm:cxn modelId="{9DAF7A38-6850-4564-9712-1E12AE467F2B}" type="presParOf" srcId="{3568E7CF-985B-4473-87A5-D15C6FC4338C}" destId="{53D36F3D-1AFE-445D-8C52-7B43AFBD715F}" srcOrd="0" destOrd="0" presId="urn:microsoft.com/office/officeart/2005/8/layout/hierarchy1"/>
    <dgm:cxn modelId="{CB2F18DA-E882-464F-82B4-845AFCA1610D}" type="presParOf" srcId="{53D36F3D-1AFE-445D-8C52-7B43AFBD715F}" destId="{705990D9-75BE-497B-8AF7-F2201B9DDDE3}" srcOrd="0" destOrd="0" presId="urn:microsoft.com/office/officeart/2005/8/layout/hierarchy1"/>
    <dgm:cxn modelId="{67739AE7-E92C-45C7-8962-49C7A7F88BE7}" type="presParOf" srcId="{53D36F3D-1AFE-445D-8C52-7B43AFBD715F}" destId="{661BB3AD-3A9F-4210-A6B2-702E8300F600}" srcOrd="1" destOrd="0" presId="urn:microsoft.com/office/officeart/2005/8/layout/hierarchy1"/>
    <dgm:cxn modelId="{9C919C50-D135-490E-9A67-9C041F5B6CDD}" type="presParOf" srcId="{3568E7CF-985B-4473-87A5-D15C6FC4338C}" destId="{1593D3B2-BD5A-40A7-883D-56681697516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BAB971-E1F5-4883-B110-0415DAF36C9B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84DCFEF-8CFF-4899-B316-EB372FA61662}">
      <dgm:prSet/>
      <dgm:spPr/>
      <dgm:t>
        <a:bodyPr/>
        <a:lstStyle/>
        <a:p>
          <a:r>
            <a:rPr lang="de-DE" dirty="0"/>
            <a:t>LED aktivieren mit dem Taster</a:t>
          </a:r>
          <a:endParaRPr lang="en-US" dirty="0"/>
        </a:p>
      </dgm:t>
    </dgm:pt>
    <dgm:pt modelId="{3755DE67-217C-4711-87BC-9F6ACE4E5810}" type="parTrans" cxnId="{28BD851C-9313-4BA9-8EA2-ACC186AC3051}">
      <dgm:prSet/>
      <dgm:spPr/>
      <dgm:t>
        <a:bodyPr/>
        <a:lstStyle/>
        <a:p>
          <a:endParaRPr lang="en-US"/>
        </a:p>
      </dgm:t>
    </dgm:pt>
    <dgm:pt modelId="{8DE0281B-FEEB-423C-80E4-2A55FBFC8813}" type="sibTrans" cxnId="{28BD851C-9313-4BA9-8EA2-ACC186AC3051}">
      <dgm:prSet/>
      <dgm:spPr/>
      <dgm:t>
        <a:bodyPr/>
        <a:lstStyle/>
        <a:p>
          <a:endParaRPr lang="en-US"/>
        </a:p>
      </dgm:t>
    </dgm:pt>
    <dgm:pt modelId="{814A6284-AA8F-4C11-A70E-8032C2B6998A}">
      <dgm:prSet/>
      <dgm:spPr/>
      <dgm:t>
        <a:bodyPr/>
        <a:lstStyle/>
        <a:p>
          <a:r>
            <a:rPr lang="de-DE"/>
            <a:t>LED bei Tastendruck aktivieren / deaktivieren</a:t>
          </a:r>
          <a:endParaRPr lang="en-US"/>
        </a:p>
      </dgm:t>
    </dgm:pt>
    <dgm:pt modelId="{5B95CCE2-E485-45F5-BC44-DEE61C9FE1D7}" type="parTrans" cxnId="{75669C76-042A-4A81-97F9-A991C0BC4650}">
      <dgm:prSet/>
      <dgm:spPr/>
      <dgm:t>
        <a:bodyPr/>
        <a:lstStyle/>
        <a:p>
          <a:endParaRPr lang="en-US"/>
        </a:p>
      </dgm:t>
    </dgm:pt>
    <dgm:pt modelId="{C7353B97-9A0B-43C7-BFD8-51A92AEBA629}" type="sibTrans" cxnId="{75669C76-042A-4A81-97F9-A991C0BC4650}">
      <dgm:prSet/>
      <dgm:spPr/>
      <dgm:t>
        <a:bodyPr/>
        <a:lstStyle/>
        <a:p>
          <a:endParaRPr lang="en-US"/>
        </a:p>
      </dgm:t>
    </dgm:pt>
    <dgm:pt modelId="{FF32FCA8-90B5-48A3-A95C-729C4BDCA588}" type="pres">
      <dgm:prSet presAssocID="{E2BAB971-E1F5-4883-B110-0415DAF36C9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80B2027-8F51-448A-B748-6D206557C9D0}" type="pres">
      <dgm:prSet presAssocID="{D84DCFEF-8CFF-4899-B316-EB372FA61662}" presName="hierRoot1" presStyleCnt="0"/>
      <dgm:spPr/>
    </dgm:pt>
    <dgm:pt modelId="{1D2CFFE8-A68F-4DA0-BA83-DB86F8BA38B4}" type="pres">
      <dgm:prSet presAssocID="{D84DCFEF-8CFF-4899-B316-EB372FA61662}" presName="composite" presStyleCnt="0"/>
      <dgm:spPr/>
    </dgm:pt>
    <dgm:pt modelId="{7D730F5E-E26D-4AB3-BBB3-A960FB4EAFAF}" type="pres">
      <dgm:prSet presAssocID="{D84DCFEF-8CFF-4899-B316-EB372FA61662}" presName="background" presStyleLbl="node0" presStyleIdx="0" presStyleCnt="2"/>
      <dgm:spPr/>
    </dgm:pt>
    <dgm:pt modelId="{5E265372-76E5-4FD8-A246-2C8D281B10D2}" type="pres">
      <dgm:prSet presAssocID="{D84DCFEF-8CFF-4899-B316-EB372FA61662}" presName="text" presStyleLbl="fgAcc0" presStyleIdx="0" presStyleCnt="2">
        <dgm:presLayoutVars>
          <dgm:chPref val="3"/>
        </dgm:presLayoutVars>
      </dgm:prSet>
      <dgm:spPr/>
    </dgm:pt>
    <dgm:pt modelId="{8C8C651A-BC0E-4993-8451-5CBA7B08BEB8}" type="pres">
      <dgm:prSet presAssocID="{D84DCFEF-8CFF-4899-B316-EB372FA61662}" presName="hierChild2" presStyleCnt="0"/>
      <dgm:spPr/>
    </dgm:pt>
    <dgm:pt modelId="{3568E7CF-985B-4473-87A5-D15C6FC4338C}" type="pres">
      <dgm:prSet presAssocID="{814A6284-AA8F-4C11-A70E-8032C2B6998A}" presName="hierRoot1" presStyleCnt="0"/>
      <dgm:spPr/>
    </dgm:pt>
    <dgm:pt modelId="{53D36F3D-1AFE-445D-8C52-7B43AFBD715F}" type="pres">
      <dgm:prSet presAssocID="{814A6284-AA8F-4C11-A70E-8032C2B6998A}" presName="composite" presStyleCnt="0"/>
      <dgm:spPr/>
    </dgm:pt>
    <dgm:pt modelId="{705990D9-75BE-497B-8AF7-F2201B9DDDE3}" type="pres">
      <dgm:prSet presAssocID="{814A6284-AA8F-4C11-A70E-8032C2B6998A}" presName="background" presStyleLbl="node0" presStyleIdx="1" presStyleCnt="2"/>
      <dgm:spPr/>
    </dgm:pt>
    <dgm:pt modelId="{661BB3AD-3A9F-4210-A6B2-702E8300F600}" type="pres">
      <dgm:prSet presAssocID="{814A6284-AA8F-4C11-A70E-8032C2B6998A}" presName="text" presStyleLbl="fgAcc0" presStyleIdx="1" presStyleCnt="2">
        <dgm:presLayoutVars>
          <dgm:chPref val="3"/>
        </dgm:presLayoutVars>
      </dgm:prSet>
      <dgm:spPr/>
    </dgm:pt>
    <dgm:pt modelId="{1593D3B2-BD5A-40A7-883D-566816975166}" type="pres">
      <dgm:prSet presAssocID="{814A6284-AA8F-4C11-A70E-8032C2B6998A}" presName="hierChild2" presStyleCnt="0"/>
      <dgm:spPr/>
    </dgm:pt>
  </dgm:ptLst>
  <dgm:cxnLst>
    <dgm:cxn modelId="{28BD851C-9313-4BA9-8EA2-ACC186AC3051}" srcId="{E2BAB971-E1F5-4883-B110-0415DAF36C9B}" destId="{D84DCFEF-8CFF-4899-B316-EB372FA61662}" srcOrd="0" destOrd="0" parTransId="{3755DE67-217C-4711-87BC-9F6ACE4E5810}" sibTransId="{8DE0281B-FEEB-423C-80E4-2A55FBFC8813}"/>
    <dgm:cxn modelId="{401EC146-22E0-435F-9EA8-FE88DCD6596B}" type="presOf" srcId="{814A6284-AA8F-4C11-A70E-8032C2B6998A}" destId="{661BB3AD-3A9F-4210-A6B2-702E8300F600}" srcOrd="0" destOrd="0" presId="urn:microsoft.com/office/officeart/2005/8/layout/hierarchy1"/>
    <dgm:cxn modelId="{5F228A4B-01DF-4F00-A38C-2D8738A34D6A}" type="presOf" srcId="{E2BAB971-E1F5-4883-B110-0415DAF36C9B}" destId="{FF32FCA8-90B5-48A3-A95C-729C4BDCA588}" srcOrd="0" destOrd="0" presId="urn:microsoft.com/office/officeart/2005/8/layout/hierarchy1"/>
    <dgm:cxn modelId="{75669C76-042A-4A81-97F9-A991C0BC4650}" srcId="{E2BAB971-E1F5-4883-B110-0415DAF36C9B}" destId="{814A6284-AA8F-4C11-A70E-8032C2B6998A}" srcOrd="1" destOrd="0" parTransId="{5B95CCE2-E485-45F5-BC44-DEE61C9FE1D7}" sibTransId="{C7353B97-9A0B-43C7-BFD8-51A92AEBA629}"/>
    <dgm:cxn modelId="{2238A777-2045-48B9-ADDC-06107AF50A26}" type="presOf" srcId="{D84DCFEF-8CFF-4899-B316-EB372FA61662}" destId="{5E265372-76E5-4FD8-A246-2C8D281B10D2}" srcOrd="0" destOrd="0" presId="urn:microsoft.com/office/officeart/2005/8/layout/hierarchy1"/>
    <dgm:cxn modelId="{CD721FE4-6E30-499C-B0DE-85DA86A7172C}" type="presParOf" srcId="{FF32FCA8-90B5-48A3-A95C-729C4BDCA588}" destId="{F80B2027-8F51-448A-B748-6D206557C9D0}" srcOrd="0" destOrd="0" presId="urn:microsoft.com/office/officeart/2005/8/layout/hierarchy1"/>
    <dgm:cxn modelId="{E91505AB-EFCE-477D-94E5-2A4F1591BEB5}" type="presParOf" srcId="{F80B2027-8F51-448A-B748-6D206557C9D0}" destId="{1D2CFFE8-A68F-4DA0-BA83-DB86F8BA38B4}" srcOrd="0" destOrd="0" presId="urn:microsoft.com/office/officeart/2005/8/layout/hierarchy1"/>
    <dgm:cxn modelId="{29D9DA79-015B-4C3A-929F-928562B31ACB}" type="presParOf" srcId="{1D2CFFE8-A68F-4DA0-BA83-DB86F8BA38B4}" destId="{7D730F5E-E26D-4AB3-BBB3-A960FB4EAFAF}" srcOrd="0" destOrd="0" presId="urn:microsoft.com/office/officeart/2005/8/layout/hierarchy1"/>
    <dgm:cxn modelId="{F1481A9A-E4D6-4E75-A744-A9FD25B78271}" type="presParOf" srcId="{1D2CFFE8-A68F-4DA0-BA83-DB86F8BA38B4}" destId="{5E265372-76E5-4FD8-A246-2C8D281B10D2}" srcOrd="1" destOrd="0" presId="urn:microsoft.com/office/officeart/2005/8/layout/hierarchy1"/>
    <dgm:cxn modelId="{004AC5BD-9BBA-48D8-AE3D-993165A5CC65}" type="presParOf" srcId="{F80B2027-8F51-448A-B748-6D206557C9D0}" destId="{8C8C651A-BC0E-4993-8451-5CBA7B08BEB8}" srcOrd="1" destOrd="0" presId="urn:microsoft.com/office/officeart/2005/8/layout/hierarchy1"/>
    <dgm:cxn modelId="{CF7AD9AA-6F5D-4042-AB00-384DC7004645}" type="presParOf" srcId="{FF32FCA8-90B5-48A3-A95C-729C4BDCA588}" destId="{3568E7CF-985B-4473-87A5-D15C6FC4338C}" srcOrd="1" destOrd="0" presId="urn:microsoft.com/office/officeart/2005/8/layout/hierarchy1"/>
    <dgm:cxn modelId="{9DAF7A38-6850-4564-9712-1E12AE467F2B}" type="presParOf" srcId="{3568E7CF-985B-4473-87A5-D15C6FC4338C}" destId="{53D36F3D-1AFE-445D-8C52-7B43AFBD715F}" srcOrd="0" destOrd="0" presId="urn:microsoft.com/office/officeart/2005/8/layout/hierarchy1"/>
    <dgm:cxn modelId="{CB2F18DA-E882-464F-82B4-845AFCA1610D}" type="presParOf" srcId="{53D36F3D-1AFE-445D-8C52-7B43AFBD715F}" destId="{705990D9-75BE-497B-8AF7-F2201B9DDDE3}" srcOrd="0" destOrd="0" presId="urn:microsoft.com/office/officeart/2005/8/layout/hierarchy1"/>
    <dgm:cxn modelId="{67739AE7-E92C-45C7-8962-49C7A7F88BE7}" type="presParOf" srcId="{53D36F3D-1AFE-445D-8C52-7B43AFBD715F}" destId="{661BB3AD-3A9F-4210-A6B2-702E8300F600}" srcOrd="1" destOrd="0" presId="urn:microsoft.com/office/officeart/2005/8/layout/hierarchy1"/>
    <dgm:cxn modelId="{9C919C50-D135-490E-9A67-9C041F5B6CDD}" type="presParOf" srcId="{3568E7CF-985B-4473-87A5-D15C6FC4338C}" destId="{1593D3B2-BD5A-40A7-883D-56681697516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2BAB971-E1F5-4883-B110-0415DAF36C9B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4DCFEF-8CFF-4899-B316-EB372FA61662}">
      <dgm:prSet custT="1"/>
      <dgm:spPr/>
      <dgm:t>
        <a:bodyPr/>
        <a:lstStyle/>
        <a:p>
          <a:r>
            <a:rPr lang="de-DE" sz="2400" dirty="0"/>
            <a:t>Abspielen von Tönen per Tastendruck</a:t>
          </a:r>
          <a:endParaRPr lang="en-US" sz="2400" dirty="0"/>
        </a:p>
      </dgm:t>
    </dgm:pt>
    <dgm:pt modelId="{3755DE67-217C-4711-87BC-9F6ACE4E5810}" type="parTrans" cxnId="{28BD851C-9313-4BA9-8EA2-ACC186AC3051}">
      <dgm:prSet/>
      <dgm:spPr/>
      <dgm:t>
        <a:bodyPr/>
        <a:lstStyle/>
        <a:p>
          <a:endParaRPr lang="en-US"/>
        </a:p>
      </dgm:t>
    </dgm:pt>
    <dgm:pt modelId="{8DE0281B-FEEB-423C-80E4-2A55FBFC8813}" type="sibTrans" cxnId="{28BD851C-9313-4BA9-8EA2-ACC186AC3051}">
      <dgm:prSet/>
      <dgm:spPr/>
      <dgm:t>
        <a:bodyPr/>
        <a:lstStyle/>
        <a:p>
          <a:endParaRPr lang="en-US"/>
        </a:p>
      </dgm:t>
    </dgm:pt>
    <dgm:pt modelId="{FF32FCA8-90B5-48A3-A95C-729C4BDCA588}" type="pres">
      <dgm:prSet presAssocID="{E2BAB971-E1F5-4883-B110-0415DAF36C9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80B2027-8F51-448A-B748-6D206557C9D0}" type="pres">
      <dgm:prSet presAssocID="{D84DCFEF-8CFF-4899-B316-EB372FA61662}" presName="hierRoot1" presStyleCnt="0"/>
      <dgm:spPr/>
    </dgm:pt>
    <dgm:pt modelId="{1D2CFFE8-A68F-4DA0-BA83-DB86F8BA38B4}" type="pres">
      <dgm:prSet presAssocID="{D84DCFEF-8CFF-4899-B316-EB372FA61662}" presName="composite" presStyleCnt="0"/>
      <dgm:spPr/>
    </dgm:pt>
    <dgm:pt modelId="{7D730F5E-E26D-4AB3-BBB3-A960FB4EAFAF}" type="pres">
      <dgm:prSet presAssocID="{D84DCFEF-8CFF-4899-B316-EB372FA61662}" presName="background" presStyleLbl="node0" presStyleIdx="0" presStyleCnt="1"/>
      <dgm:spPr/>
    </dgm:pt>
    <dgm:pt modelId="{5E265372-76E5-4FD8-A246-2C8D281B10D2}" type="pres">
      <dgm:prSet presAssocID="{D84DCFEF-8CFF-4899-B316-EB372FA61662}" presName="text" presStyleLbl="fgAcc0" presStyleIdx="0" presStyleCnt="1" custLinFactNeighborX="-36514" custLinFactNeighborY="-3382">
        <dgm:presLayoutVars>
          <dgm:chPref val="3"/>
        </dgm:presLayoutVars>
      </dgm:prSet>
      <dgm:spPr/>
    </dgm:pt>
    <dgm:pt modelId="{8C8C651A-BC0E-4993-8451-5CBA7B08BEB8}" type="pres">
      <dgm:prSet presAssocID="{D84DCFEF-8CFF-4899-B316-EB372FA61662}" presName="hierChild2" presStyleCnt="0"/>
      <dgm:spPr/>
    </dgm:pt>
  </dgm:ptLst>
  <dgm:cxnLst>
    <dgm:cxn modelId="{28BD851C-9313-4BA9-8EA2-ACC186AC3051}" srcId="{E2BAB971-E1F5-4883-B110-0415DAF36C9B}" destId="{D84DCFEF-8CFF-4899-B316-EB372FA61662}" srcOrd="0" destOrd="0" parTransId="{3755DE67-217C-4711-87BC-9F6ACE4E5810}" sibTransId="{8DE0281B-FEEB-423C-80E4-2A55FBFC8813}"/>
    <dgm:cxn modelId="{5F228A4B-01DF-4F00-A38C-2D8738A34D6A}" type="presOf" srcId="{E2BAB971-E1F5-4883-B110-0415DAF36C9B}" destId="{FF32FCA8-90B5-48A3-A95C-729C4BDCA588}" srcOrd="0" destOrd="0" presId="urn:microsoft.com/office/officeart/2005/8/layout/hierarchy1"/>
    <dgm:cxn modelId="{2238A777-2045-48B9-ADDC-06107AF50A26}" type="presOf" srcId="{D84DCFEF-8CFF-4899-B316-EB372FA61662}" destId="{5E265372-76E5-4FD8-A246-2C8D281B10D2}" srcOrd="0" destOrd="0" presId="urn:microsoft.com/office/officeart/2005/8/layout/hierarchy1"/>
    <dgm:cxn modelId="{CD721FE4-6E30-499C-B0DE-85DA86A7172C}" type="presParOf" srcId="{FF32FCA8-90B5-48A3-A95C-729C4BDCA588}" destId="{F80B2027-8F51-448A-B748-6D206557C9D0}" srcOrd="0" destOrd="0" presId="urn:microsoft.com/office/officeart/2005/8/layout/hierarchy1"/>
    <dgm:cxn modelId="{E91505AB-EFCE-477D-94E5-2A4F1591BEB5}" type="presParOf" srcId="{F80B2027-8F51-448A-B748-6D206557C9D0}" destId="{1D2CFFE8-A68F-4DA0-BA83-DB86F8BA38B4}" srcOrd="0" destOrd="0" presId="urn:microsoft.com/office/officeart/2005/8/layout/hierarchy1"/>
    <dgm:cxn modelId="{29D9DA79-015B-4C3A-929F-928562B31ACB}" type="presParOf" srcId="{1D2CFFE8-A68F-4DA0-BA83-DB86F8BA38B4}" destId="{7D730F5E-E26D-4AB3-BBB3-A960FB4EAFAF}" srcOrd="0" destOrd="0" presId="urn:microsoft.com/office/officeart/2005/8/layout/hierarchy1"/>
    <dgm:cxn modelId="{F1481A9A-E4D6-4E75-A744-A9FD25B78271}" type="presParOf" srcId="{1D2CFFE8-A68F-4DA0-BA83-DB86F8BA38B4}" destId="{5E265372-76E5-4FD8-A246-2C8D281B10D2}" srcOrd="1" destOrd="0" presId="urn:microsoft.com/office/officeart/2005/8/layout/hierarchy1"/>
    <dgm:cxn modelId="{004AC5BD-9BBA-48D8-AE3D-993165A5CC65}" type="presParOf" srcId="{F80B2027-8F51-448A-B748-6D206557C9D0}" destId="{8C8C651A-BC0E-4993-8451-5CBA7B08BEB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2BAB971-E1F5-4883-B110-0415DAF36C9B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4DCFEF-8CFF-4899-B316-EB372FA61662}">
      <dgm:prSet custT="1"/>
      <dgm:spPr/>
      <dgm:t>
        <a:bodyPr/>
        <a:lstStyle/>
        <a:p>
          <a:r>
            <a:rPr lang="de-DE" sz="2400" dirty="0"/>
            <a:t>Anzeigen von Text</a:t>
          </a:r>
          <a:endParaRPr lang="en-US" sz="2400" dirty="0"/>
        </a:p>
      </dgm:t>
    </dgm:pt>
    <dgm:pt modelId="{3755DE67-217C-4711-87BC-9F6ACE4E5810}" type="parTrans" cxnId="{28BD851C-9313-4BA9-8EA2-ACC186AC3051}">
      <dgm:prSet/>
      <dgm:spPr/>
      <dgm:t>
        <a:bodyPr/>
        <a:lstStyle/>
        <a:p>
          <a:endParaRPr lang="en-US"/>
        </a:p>
      </dgm:t>
    </dgm:pt>
    <dgm:pt modelId="{8DE0281B-FEEB-423C-80E4-2A55FBFC8813}" type="sibTrans" cxnId="{28BD851C-9313-4BA9-8EA2-ACC186AC3051}">
      <dgm:prSet/>
      <dgm:spPr/>
      <dgm:t>
        <a:bodyPr/>
        <a:lstStyle/>
        <a:p>
          <a:endParaRPr lang="en-US"/>
        </a:p>
      </dgm:t>
    </dgm:pt>
    <dgm:pt modelId="{5AA69315-4230-4FF9-AF00-79E6E2610147}">
      <dgm:prSet custT="1"/>
      <dgm:spPr/>
      <dgm:t>
        <a:bodyPr/>
        <a:lstStyle/>
        <a:p>
          <a:r>
            <a:rPr lang="en-US" sz="2400" dirty="0" err="1"/>
            <a:t>Anzeigen</a:t>
          </a:r>
          <a:r>
            <a:rPr lang="en-US" sz="2400" dirty="0"/>
            <a:t> von </a:t>
          </a:r>
          <a:r>
            <a:rPr lang="en-US" sz="2400" dirty="0" err="1"/>
            <a:t>geometrischen</a:t>
          </a:r>
          <a:r>
            <a:rPr lang="en-US" sz="2400" dirty="0"/>
            <a:t> </a:t>
          </a:r>
          <a:r>
            <a:rPr lang="en-US" sz="2400" dirty="0" err="1"/>
            <a:t>Figuren</a:t>
          </a:r>
          <a:endParaRPr lang="en-US" sz="2400" dirty="0"/>
        </a:p>
      </dgm:t>
    </dgm:pt>
    <dgm:pt modelId="{61ACEA41-7658-4009-A0AE-878B9B97A8CB}" type="parTrans" cxnId="{307C5AC2-BD25-422C-ABE0-B6CEE61CE0F7}">
      <dgm:prSet/>
      <dgm:spPr/>
      <dgm:t>
        <a:bodyPr/>
        <a:lstStyle/>
        <a:p>
          <a:endParaRPr lang="de-DE"/>
        </a:p>
      </dgm:t>
    </dgm:pt>
    <dgm:pt modelId="{2E61878C-EB63-4A8E-9691-60DD262FC7A6}" type="sibTrans" cxnId="{307C5AC2-BD25-422C-ABE0-B6CEE61CE0F7}">
      <dgm:prSet/>
      <dgm:spPr/>
      <dgm:t>
        <a:bodyPr/>
        <a:lstStyle/>
        <a:p>
          <a:endParaRPr lang="de-DE"/>
        </a:p>
      </dgm:t>
    </dgm:pt>
    <dgm:pt modelId="{FF32FCA8-90B5-48A3-A95C-729C4BDCA588}" type="pres">
      <dgm:prSet presAssocID="{E2BAB971-E1F5-4883-B110-0415DAF36C9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80B2027-8F51-448A-B748-6D206557C9D0}" type="pres">
      <dgm:prSet presAssocID="{D84DCFEF-8CFF-4899-B316-EB372FA61662}" presName="hierRoot1" presStyleCnt="0"/>
      <dgm:spPr/>
    </dgm:pt>
    <dgm:pt modelId="{1D2CFFE8-A68F-4DA0-BA83-DB86F8BA38B4}" type="pres">
      <dgm:prSet presAssocID="{D84DCFEF-8CFF-4899-B316-EB372FA61662}" presName="composite" presStyleCnt="0"/>
      <dgm:spPr/>
    </dgm:pt>
    <dgm:pt modelId="{7D730F5E-E26D-4AB3-BBB3-A960FB4EAFAF}" type="pres">
      <dgm:prSet presAssocID="{D84DCFEF-8CFF-4899-B316-EB372FA61662}" presName="background" presStyleLbl="node0" presStyleIdx="0" presStyleCnt="2"/>
      <dgm:spPr/>
    </dgm:pt>
    <dgm:pt modelId="{5E265372-76E5-4FD8-A246-2C8D281B10D2}" type="pres">
      <dgm:prSet presAssocID="{D84DCFEF-8CFF-4899-B316-EB372FA61662}" presName="text" presStyleLbl="fgAcc0" presStyleIdx="0" presStyleCnt="2" custLinFactNeighborX="-36514" custLinFactNeighborY="-3382">
        <dgm:presLayoutVars>
          <dgm:chPref val="3"/>
        </dgm:presLayoutVars>
      </dgm:prSet>
      <dgm:spPr/>
    </dgm:pt>
    <dgm:pt modelId="{8C8C651A-BC0E-4993-8451-5CBA7B08BEB8}" type="pres">
      <dgm:prSet presAssocID="{D84DCFEF-8CFF-4899-B316-EB372FA61662}" presName="hierChild2" presStyleCnt="0"/>
      <dgm:spPr/>
    </dgm:pt>
    <dgm:pt modelId="{5B2D9217-5D7C-4243-8599-49B049D0F99D}" type="pres">
      <dgm:prSet presAssocID="{5AA69315-4230-4FF9-AF00-79E6E2610147}" presName="hierRoot1" presStyleCnt="0"/>
      <dgm:spPr/>
    </dgm:pt>
    <dgm:pt modelId="{6B6AE3FB-693A-40CA-86F1-21C1479FFAD7}" type="pres">
      <dgm:prSet presAssocID="{5AA69315-4230-4FF9-AF00-79E6E2610147}" presName="composite" presStyleCnt="0"/>
      <dgm:spPr/>
    </dgm:pt>
    <dgm:pt modelId="{FCA3C7E1-C154-466E-A7A4-FF21912073CC}" type="pres">
      <dgm:prSet presAssocID="{5AA69315-4230-4FF9-AF00-79E6E2610147}" presName="background" presStyleLbl="node0" presStyleIdx="1" presStyleCnt="2"/>
      <dgm:spPr/>
    </dgm:pt>
    <dgm:pt modelId="{CAEA9C83-2421-438D-B201-1C093BE7934B}" type="pres">
      <dgm:prSet presAssocID="{5AA69315-4230-4FF9-AF00-79E6E2610147}" presName="text" presStyleLbl="fgAcc0" presStyleIdx="1" presStyleCnt="2">
        <dgm:presLayoutVars>
          <dgm:chPref val="3"/>
        </dgm:presLayoutVars>
      </dgm:prSet>
      <dgm:spPr/>
    </dgm:pt>
    <dgm:pt modelId="{E391F24F-98BE-4613-A543-FB0922ACB1FA}" type="pres">
      <dgm:prSet presAssocID="{5AA69315-4230-4FF9-AF00-79E6E2610147}" presName="hierChild2" presStyleCnt="0"/>
      <dgm:spPr/>
    </dgm:pt>
  </dgm:ptLst>
  <dgm:cxnLst>
    <dgm:cxn modelId="{28BD851C-9313-4BA9-8EA2-ACC186AC3051}" srcId="{E2BAB971-E1F5-4883-B110-0415DAF36C9B}" destId="{D84DCFEF-8CFF-4899-B316-EB372FA61662}" srcOrd="0" destOrd="0" parTransId="{3755DE67-217C-4711-87BC-9F6ACE4E5810}" sibTransId="{8DE0281B-FEEB-423C-80E4-2A55FBFC8813}"/>
    <dgm:cxn modelId="{5F228A4B-01DF-4F00-A38C-2D8738A34D6A}" type="presOf" srcId="{E2BAB971-E1F5-4883-B110-0415DAF36C9B}" destId="{FF32FCA8-90B5-48A3-A95C-729C4BDCA588}" srcOrd="0" destOrd="0" presId="urn:microsoft.com/office/officeart/2005/8/layout/hierarchy1"/>
    <dgm:cxn modelId="{2238A777-2045-48B9-ADDC-06107AF50A26}" type="presOf" srcId="{D84DCFEF-8CFF-4899-B316-EB372FA61662}" destId="{5E265372-76E5-4FD8-A246-2C8D281B10D2}" srcOrd="0" destOrd="0" presId="urn:microsoft.com/office/officeart/2005/8/layout/hierarchy1"/>
    <dgm:cxn modelId="{5CE43A7B-F9FF-496E-90D4-999FD742E743}" type="presOf" srcId="{5AA69315-4230-4FF9-AF00-79E6E2610147}" destId="{CAEA9C83-2421-438D-B201-1C093BE7934B}" srcOrd="0" destOrd="0" presId="urn:microsoft.com/office/officeart/2005/8/layout/hierarchy1"/>
    <dgm:cxn modelId="{307C5AC2-BD25-422C-ABE0-B6CEE61CE0F7}" srcId="{E2BAB971-E1F5-4883-B110-0415DAF36C9B}" destId="{5AA69315-4230-4FF9-AF00-79E6E2610147}" srcOrd="1" destOrd="0" parTransId="{61ACEA41-7658-4009-A0AE-878B9B97A8CB}" sibTransId="{2E61878C-EB63-4A8E-9691-60DD262FC7A6}"/>
    <dgm:cxn modelId="{CD721FE4-6E30-499C-B0DE-85DA86A7172C}" type="presParOf" srcId="{FF32FCA8-90B5-48A3-A95C-729C4BDCA588}" destId="{F80B2027-8F51-448A-B748-6D206557C9D0}" srcOrd="0" destOrd="0" presId="urn:microsoft.com/office/officeart/2005/8/layout/hierarchy1"/>
    <dgm:cxn modelId="{E91505AB-EFCE-477D-94E5-2A4F1591BEB5}" type="presParOf" srcId="{F80B2027-8F51-448A-B748-6D206557C9D0}" destId="{1D2CFFE8-A68F-4DA0-BA83-DB86F8BA38B4}" srcOrd="0" destOrd="0" presId="urn:microsoft.com/office/officeart/2005/8/layout/hierarchy1"/>
    <dgm:cxn modelId="{29D9DA79-015B-4C3A-929F-928562B31ACB}" type="presParOf" srcId="{1D2CFFE8-A68F-4DA0-BA83-DB86F8BA38B4}" destId="{7D730F5E-E26D-4AB3-BBB3-A960FB4EAFAF}" srcOrd="0" destOrd="0" presId="urn:microsoft.com/office/officeart/2005/8/layout/hierarchy1"/>
    <dgm:cxn modelId="{F1481A9A-E4D6-4E75-A744-A9FD25B78271}" type="presParOf" srcId="{1D2CFFE8-A68F-4DA0-BA83-DB86F8BA38B4}" destId="{5E265372-76E5-4FD8-A246-2C8D281B10D2}" srcOrd="1" destOrd="0" presId="urn:microsoft.com/office/officeart/2005/8/layout/hierarchy1"/>
    <dgm:cxn modelId="{004AC5BD-9BBA-48D8-AE3D-993165A5CC65}" type="presParOf" srcId="{F80B2027-8F51-448A-B748-6D206557C9D0}" destId="{8C8C651A-BC0E-4993-8451-5CBA7B08BEB8}" srcOrd="1" destOrd="0" presId="urn:microsoft.com/office/officeart/2005/8/layout/hierarchy1"/>
    <dgm:cxn modelId="{690222C2-1647-48D0-9E4E-E2E5DE67AA88}" type="presParOf" srcId="{FF32FCA8-90B5-48A3-A95C-729C4BDCA588}" destId="{5B2D9217-5D7C-4243-8599-49B049D0F99D}" srcOrd="1" destOrd="0" presId="urn:microsoft.com/office/officeart/2005/8/layout/hierarchy1"/>
    <dgm:cxn modelId="{2AC05C6D-07C5-4675-936F-73430980A6BB}" type="presParOf" srcId="{5B2D9217-5D7C-4243-8599-49B049D0F99D}" destId="{6B6AE3FB-693A-40CA-86F1-21C1479FFAD7}" srcOrd="0" destOrd="0" presId="urn:microsoft.com/office/officeart/2005/8/layout/hierarchy1"/>
    <dgm:cxn modelId="{66BE6A43-9CDD-4C31-93F8-67CECFA7E93F}" type="presParOf" srcId="{6B6AE3FB-693A-40CA-86F1-21C1479FFAD7}" destId="{FCA3C7E1-C154-466E-A7A4-FF21912073CC}" srcOrd="0" destOrd="0" presId="urn:microsoft.com/office/officeart/2005/8/layout/hierarchy1"/>
    <dgm:cxn modelId="{C3E24FF2-1F28-49D1-A35A-3C01CAD5BCC6}" type="presParOf" srcId="{6B6AE3FB-693A-40CA-86F1-21C1479FFAD7}" destId="{CAEA9C83-2421-438D-B201-1C093BE7934B}" srcOrd="1" destOrd="0" presId="urn:microsoft.com/office/officeart/2005/8/layout/hierarchy1"/>
    <dgm:cxn modelId="{B0F441FD-6A17-45FC-814A-3EAED2E306D7}" type="presParOf" srcId="{5B2D9217-5D7C-4243-8599-49B049D0F99D}" destId="{E391F24F-98BE-4613-A543-FB0922ACB1F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2BAB971-E1F5-4883-B110-0415DAF36C9B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4DCFEF-8CFF-4899-B316-EB372FA61662}">
      <dgm:prSet custT="1"/>
      <dgm:spPr/>
      <dgm:t>
        <a:bodyPr/>
        <a:lstStyle/>
        <a:p>
          <a:r>
            <a:rPr lang="de-DE" sz="2400" dirty="0"/>
            <a:t>Ausgabe auf dem seriellen Monitor</a:t>
          </a:r>
          <a:endParaRPr lang="en-US" sz="2400" dirty="0"/>
        </a:p>
      </dgm:t>
    </dgm:pt>
    <dgm:pt modelId="{3755DE67-217C-4711-87BC-9F6ACE4E5810}" type="parTrans" cxnId="{28BD851C-9313-4BA9-8EA2-ACC186AC3051}">
      <dgm:prSet/>
      <dgm:spPr/>
      <dgm:t>
        <a:bodyPr/>
        <a:lstStyle/>
        <a:p>
          <a:endParaRPr lang="en-US"/>
        </a:p>
      </dgm:t>
    </dgm:pt>
    <dgm:pt modelId="{8DE0281B-FEEB-423C-80E4-2A55FBFC8813}" type="sibTrans" cxnId="{28BD851C-9313-4BA9-8EA2-ACC186AC3051}">
      <dgm:prSet/>
      <dgm:spPr/>
      <dgm:t>
        <a:bodyPr/>
        <a:lstStyle/>
        <a:p>
          <a:endParaRPr lang="en-US"/>
        </a:p>
      </dgm:t>
    </dgm:pt>
    <dgm:pt modelId="{5AA69315-4230-4FF9-AF00-79E6E2610147}">
      <dgm:prSet custT="1"/>
      <dgm:spPr/>
      <dgm:t>
        <a:bodyPr/>
        <a:lstStyle/>
        <a:p>
          <a:r>
            <a:rPr lang="en-US" sz="2400" dirty="0" err="1"/>
            <a:t>Anzeigen</a:t>
          </a:r>
          <a:r>
            <a:rPr lang="en-US" sz="2400" dirty="0"/>
            <a:t> auf dem OLED Display</a:t>
          </a:r>
        </a:p>
      </dgm:t>
    </dgm:pt>
    <dgm:pt modelId="{61ACEA41-7658-4009-A0AE-878B9B97A8CB}" type="parTrans" cxnId="{307C5AC2-BD25-422C-ABE0-B6CEE61CE0F7}">
      <dgm:prSet/>
      <dgm:spPr/>
      <dgm:t>
        <a:bodyPr/>
        <a:lstStyle/>
        <a:p>
          <a:endParaRPr lang="de-DE"/>
        </a:p>
      </dgm:t>
    </dgm:pt>
    <dgm:pt modelId="{2E61878C-EB63-4A8E-9691-60DD262FC7A6}" type="sibTrans" cxnId="{307C5AC2-BD25-422C-ABE0-B6CEE61CE0F7}">
      <dgm:prSet/>
      <dgm:spPr/>
      <dgm:t>
        <a:bodyPr/>
        <a:lstStyle/>
        <a:p>
          <a:endParaRPr lang="de-DE"/>
        </a:p>
      </dgm:t>
    </dgm:pt>
    <dgm:pt modelId="{FF32FCA8-90B5-48A3-A95C-729C4BDCA588}" type="pres">
      <dgm:prSet presAssocID="{E2BAB971-E1F5-4883-B110-0415DAF36C9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80B2027-8F51-448A-B748-6D206557C9D0}" type="pres">
      <dgm:prSet presAssocID="{D84DCFEF-8CFF-4899-B316-EB372FA61662}" presName="hierRoot1" presStyleCnt="0"/>
      <dgm:spPr/>
    </dgm:pt>
    <dgm:pt modelId="{1D2CFFE8-A68F-4DA0-BA83-DB86F8BA38B4}" type="pres">
      <dgm:prSet presAssocID="{D84DCFEF-8CFF-4899-B316-EB372FA61662}" presName="composite" presStyleCnt="0"/>
      <dgm:spPr/>
    </dgm:pt>
    <dgm:pt modelId="{7D730F5E-E26D-4AB3-BBB3-A960FB4EAFAF}" type="pres">
      <dgm:prSet presAssocID="{D84DCFEF-8CFF-4899-B316-EB372FA61662}" presName="background" presStyleLbl="node0" presStyleIdx="0" presStyleCnt="2"/>
      <dgm:spPr/>
    </dgm:pt>
    <dgm:pt modelId="{5E265372-76E5-4FD8-A246-2C8D281B10D2}" type="pres">
      <dgm:prSet presAssocID="{D84DCFEF-8CFF-4899-B316-EB372FA61662}" presName="text" presStyleLbl="fgAcc0" presStyleIdx="0" presStyleCnt="2" custLinFactNeighborX="-36514" custLinFactNeighborY="-3382">
        <dgm:presLayoutVars>
          <dgm:chPref val="3"/>
        </dgm:presLayoutVars>
      </dgm:prSet>
      <dgm:spPr/>
    </dgm:pt>
    <dgm:pt modelId="{8C8C651A-BC0E-4993-8451-5CBA7B08BEB8}" type="pres">
      <dgm:prSet presAssocID="{D84DCFEF-8CFF-4899-B316-EB372FA61662}" presName="hierChild2" presStyleCnt="0"/>
      <dgm:spPr/>
    </dgm:pt>
    <dgm:pt modelId="{5B2D9217-5D7C-4243-8599-49B049D0F99D}" type="pres">
      <dgm:prSet presAssocID="{5AA69315-4230-4FF9-AF00-79E6E2610147}" presName="hierRoot1" presStyleCnt="0"/>
      <dgm:spPr/>
    </dgm:pt>
    <dgm:pt modelId="{6B6AE3FB-693A-40CA-86F1-21C1479FFAD7}" type="pres">
      <dgm:prSet presAssocID="{5AA69315-4230-4FF9-AF00-79E6E2610147}" presName="composite" presStyleCnt="0"/>
      <dgm:spPr/>
    </dgm:pt>
    <dgm:pt modelId="{FCA3C7E1-C154-466E-A7A4-FF21912073CC}" type="pres">
      <dgm:prSet presAssocID="{5AA69315-4230-4FF9-AF00-79E6E2610147}" presName="background" presStyleLbl="node0" presStyleIdx="1" presStyleCnt="2"/>
      <dgm:spPr/>
    </dgm:pt>
    <dgm:pt modelId="{CAEA9C83-2421-438D-B201-1C093BE7934B}" type="pres">
      <dgm:prSet presAssocID="{5AA69315-4230-4FF9-AF00-79E6E2610147}" presName="text" presStyleLbl="fgAcc0" presStyleIdx="1" presStyleCnt="2">
        <dgm:presLayoutVars>
          <dgm:chPref val="3"/>
        </dgm:presLayoutVars>
      </dgm:prSet>
      <dgm:spPr/>
    </dgm:pt>
    <dgm:pt modelId="{E391F24F-98BE-4613-A543-FB0922ACB1FA}" type="pres">
      <dgm:prSet presAssocID="{5AA69315-4230-4FF9-AF00-79E6E2610147}" presName="hierChild2" presStyleCnt="0"/>
      <dgm:spPr/>
    </dgm:pt>
  </dgm:ptLst>
  <dgm:cxnLst>
    <dgm:cxn modelId="{28BD851C-9313-4BA9-8EA2-ACC186AC3051}" srcId="{E2BAB971-E1F5-4883-B110-0415DAF36C9B}" destId="{D84DCFEF-8CFF-4899-B316-EB372FA61662}" srcOrd="0" destOrd="0" parTransId="{3755DE67-217C-4711-87BC-9F6ACE4E5810}" sibTransId="{8DE0281B-FEEB-423C-80E4-2A55FBFC8813}"/>
    <dgm:cxn modelId="{5F228A4B-01DF-4F00-A38C-2D8738A34D6A}" type="presOf" srcId="{E2BAB971-E1F5-4883-B110-0415DAF36C9B}" destId="{FF32FCA8-90B5-48A3-A95C-729C4BDCA588}" srcOrd="0" destOrd="0" presId="urn:microsoft.com/office/officeart/2005/8/layout/hierarchy1"/>
    <dgm:cxn modelId="{2238A777-2045-48B9-ADDC-06107AF50A26}" type="presOf" srcId="{D84DCFEF-8CFF-4899-B316-EB372FA61662}" destId="{5E265372-76E5-4FD8-A246-2C8D281B10D2}" srcOrd="0" destOrd="0" presId="urn:microsoft.com/office/officeart/2005/8/layout/hierarchy1"/>
    <dgm:cxn modelId="{5CE43A7B-F9FF-496E-90D4-999FD742E743}" type="presOf" srcId="{5AA69315-4230-4FF9-AF00-79E6E2610147}" destId="{CAEA9C83-2421-438D-B201-1C093BE7934B}" srcOrd="0" destOrd="0" presId="urn:microsoft.com/office/officeart/2005/8/layout/hierarchy1"/>
    <dgm:cxn modelId="{307C5AC2-BD25-422C-ABE0-B6CEE61CE0F7}" srcId="{E2BAB971-E1F5-4883-B110-0415DAF36C9B}" destId="{5AA69315-4230-4FF9-AF00-79E6E2610147}" srcOrd="1" destOrd="0" parTransId="{61ACEA41-7658-4009-A0AE-878B9B97A8CB}" sibTransId="{2E61878C-EB63-4A8E-9691-60DD262FC7A6}"/>
    <dgm:cxn modelId="{CD721FE4-6E30-499C-B0DE-85DA86A7172C}" type="presParOf" srcId="{FF32FCA8-90B5-48A3-A95C-729C4BDCA588}" destId="{F80B2027-8F51-448A-B748-6D206557C9D0}" srcOrd="0" destOrd="0" presId="urn:microsoft.com/office/officeart/2005/8/layout/hierarchy1"/>
    <dgm:cxn modelId="{E91505AB-EFCE-477D-94E5-2A4F1591BEB5}" type="presParOf" srcId="{F80B2027-8F51-448A-B748-6D206557C9D0}" destId="{1D2CFFE8-A68F-4DA0-BA83-DB86F8BA38B4}" srcOrd="0" destOrd="0" presId="urn:microsoft.com/office/officeart/2005/8/layout/hierarchy1"/>
    <dgm:cxn modelId="{29D9DA79-015B-4C3A-929F-928562B31ACB}" type="presParOf" srcId="{1D2CFFE8-A68F-4DA0-BA83-DB86F8BA38B4}" destId="{7D730F5E-E26D-4AB3-BBB3-A960FB4EAFAF}" srcOrd="0" destOrd="0" presId="urn:microsoft.com/office/officeart/2005/8/layout/hierarchy1"/>
    <dgm:cxn modelId="{F1481A9A-E4D6-4E75-A744-A9FD25B78271}" type="presParOf" srcId="{1D2CFFE8-A68F-4DA0-BA83-DB86F8BA38B4}" destId="{5E265372-76E5-4FD8-A246-2C8D281B10D2}" srcOrd="1" destOrd="0" presId="urn:microsoft.com/office/officeart/2005/8/layout/hierarchy1"/>
    <dgm:cxn modelId="{004AC5BD-9BBA-48D8-AE3D-993165A5CC65}" type="presParOf" srcId="{F80B2027-8F51-448A-B748-6D206557C9D0}" destId="{8C8C651A-BC0E-4993-8451-5CBA7B08BEB8}" srcOrd="1" destOrd="0" presId="urn:microsoft.com/office/officeart/2005/8/layout/hierarchy1"/>
    <dgm:cxn modelId="{690222C2-1647-48D0-9E4E-E2E5DE67AA88}" type="presParOf" srcId="{FF32FCA8-90B5-48A3-A95C-729C4BDCA588}" destId="{5B2D9217-5D7C-4243-8599-49B049D0F99D}" srcOrd="1" destOrd="0" presId="urn:microsoft.com/office/officeart/2005/8/layout/hierarchy1"/>
    <dgm:cxn modelId="{2AC05C6D-07C5-4675-936F-73430980A6BB}" type="presParOf" srcId="{5B2D9217-5D7C-4243-8599-49B049D0F99D}" destId="{6B6AE3FB-693A-40CA-86F1-21C1479FFAD7}" srcOrd="0" destOrd="0" presId="urn:microsoft.com/office/officeart/2005/8/layout/hierarchy1"/>
    <dgm:cxn modelId="{66BE6A43-9CDD-4C31-93F8-67CECFA7E93F}" type="presParOf" srcId="{6B6AE3FB-693A-40CA-86F1-21C1479FFAD7}" destId="{FCA3C7E1-C154-466E-A7A4-FF21912073CC}" srcOrd="0" destOrd="0" presId="urn:microsoft.com/office/officeart/2005/8/layout/hierarchy1"/>
    <dgm:cxn modelId="{C3E24FF2-1F28-49D1-A35A-3C01CAD5BCC6}" type="presParOf" srcId="{6B6AE3FB-693A-40CA-86F1-21C1479FFAD7}" destId="{CAEA9C83-2421-438D-B201-1C093BE7934B}" srcOrd="1" destOrd="0" presId="urn:microsoft.com/office/officeart/2005/8/layout/hierarchy1"/>
    <dgm:cxn modelId="{B0F441FD-6A17-45FC-814A-3EAED2E306D7}" type="presParOf" srcId="{5B2D9217-5D7C-4243-8599-49B049D0F99D}" destId="{E391F24F-98BE-4613-A543-FB0922ACB1F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2BAB971-E1F5-4883-B110-0415DAF36C9B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4DCFEF-8CFF-4899-B316-EB372FA61662}">
      <dgm:prSet custT="1"/>
      <dgm:spPr/>
      <dgm:t>
        <a:bodyPr/>
        <a:lstStyle/>
        <a:p>
          <a:r>
            <a:rPr lang="de-DE" sz="2400" dirty="0"/>
            <a:t>Anzeigen auf dem OLED Display</a:t>
          </a:r>
          <a:endParaRPr lang="en-US" sz="2400" dirty="0"/>
        </a:p>
      </dgm:t>
    </dgm:pt>
    <dgm:pt modelId="{3755DE67-217C-4711-87BC-9F6ACE4E5810}" type="parTrans" cxnId="{28BD851C-9313-4BA9-8EA2-ACC186AC3051}">
      <dgm:prSet/>
      <dgm:spPr/>
      <dgm:t>
        <a:bodyPr/>
        <a:lstStyle/>
        <a:p>
          <a:endParaRPr lang="en-US"/>
        </a:p>
      </dgm:t>
    </dgm:pt>
    <dgm:pt modelId="{8DE0281B-FEEB-423C-80E4-2A55FBFC8813}" type="sibTrans" cxnId="{28BD851C-9313-4BA9-8EA2-ACC186AC3051}">
      <dgm:prSet/>
      <dgm:spPr/>
      <dgm:t>
        <a:bodyPr/>
        <a:lstStyle/>
        <a:p>
          <a:endParaRPr lang="en-US"/>
        </a:p>
      </dgm:t>
    </dgm:pt>
    <dgm:pt modelId="{5AA69315-4230-4FF9-AF00-79E6E2610147}">
      <dgm:prSet custT="1"/>
      <dgm:spPr/>
      <dgm:t>
        <a:bodyPr/>
        <a:lstStyle/>
        <a:p>
          <a:r>
            <a:rPr lang="en-US" sz="2400" dirty="0" err="1"/>
            <a:t>Ausgabe</a:t>
          </a:r>
          <a:r>
            <a:rPr lang="en-US" sz="2400" dirty="0"/>
            <a:t> von Sound </a:t>
          </a:r>
          <a:r>
            <a:rPr lang="en-US" sz="2400" dirty="0" err="1"/>
            <a:t>bei</a:t>
          </a:r>
          <a:r>
            <a:rPr lang="en-US" sz="2400" dirty="0"/>
            <a:t> </a:t>
          </a:r>
          <a:r>
            <a:rPr lang="en-US" sz="2400" dirty="0" err="1"/>
            <a:t>erreichen</a:t>
          </a:r>
          <a:r>
            <a:rPr lang="en-US" sz="2400" dirty="0"/>
            <a:t> </a:t>
          </a:r>
          <a:r>
            <a:rPr lang="en-US" sz="2400" dirty="0" err="1"/>
            <a:t>eines</a:t>
          </a:r>
          <a:r>
            <a:rPr lang="en-US" sz="2400" dirty="0"/>
            <a:t> </a:t>
          </a:r>
          <a:r>
            <a:rPr lang="en-US" sz="2400" dirty="0" err="1"/>
            <a:t>Schwellwertes</a:t>
          </a:r>
          <a:endParaRPr lang="en-US" sz="2400" dirty="0"/>
        </a:p>
      </dgm:t>
    </dgm:pt>
    <dgm:pt modelId="{61ACEA41-7658-4009-A0AE-878B9B97A8CB}" type="parTrans" cxnId="{307C5AC2-BD25-422C-ABE0-B6CEE61CE0F7}">
      <dgm:prSet/>
      <dgm:spPr/>
      <dgm:t>
        <a:bodyPr/>
        <a:lstStyle/>
        <a:p>
          <a:endParaRPr lang="de-DE"/>
        </a:p>
      </dgm:t>
    </dgm:pt>
    <dgm:pt modelId="{2E61878C-EB63-4A8E-9691-60DD262FC7A6}" type="sibTrans" cxnId="{307C5AC2-BD25-422C-ABE0-B6CEE61CE0F7}">
      <dgm:prSet/>
      <dgm:spPr/>
      <dgm:t>
        <a:bodyPr/>
        <a:lstStyle/>
        <a:p>
          <a:endParaRPr lang="de-DE"/>
        </a:p>
      </dgm:t>
    </dgm:pt>
    <dgm:pt modelId="{FF32FCA8-90B5-48A3-A95C-729C4BDCA588}" type="pres">
      <dgm:prSet presAssocID="{E2BAB971-E1F5-4883-B110-0415DAF36C9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80B2027-8F51-448A-B748-6D206557C9D0}" type="pres">
      <dgm:prSet presAssocID="{D84DCFEF-8CFF-4899-B316-EB372FA61662}" presName="hierRoot1" presStyleCnt="0"/>
      <dgm:spPr/>
    </dgm:pt>
    <dgm:pt modelId="{1D2CFFE8-A68F-4DA0-BA83-DB86F8BA38B4}" type="pres">
      <dgm:prSet presAssocID="{D84DCFEF-8CFF-4899-B316-EB372FA61662}" presName="composite" presStyleCnt="0"/>
      <dgm:spPr/>
    </dgm:pt>
    <dgm:pt modelId="{7D730F5E-E26D-4AB3-BBB3-A960FB4EAFAF}" type="pres">
      <dgm:prSet presAssocID="{D84DCFEF-8CFF-4899-B316-EB372FA61662}" presName="background" presStyleLbl="node0" presStyleIdx="0" presStyleCnt="2"/>
      <dgm:spPr/>
    </dgm:pt>
    <dgm:pt modelId="{5E265372-76E5-4FD8-A246-2C8D281B10D2}" type="pres">
      <dgm:prSet presAssocID="{D84DCFEF-8CFF-4899-B316-EB372FA61662}" presName="text" presStyleLbl="fgAcc0" presStyleIdx="0" presStyleCnt="2" custLinFactNeighborX="-36514" custLinFactNeighborY="-3382">
        <dgm:presLayoutVars>
          <dgm:chPref val="3"/>
        </dgm:presLayoutVars>
      </dgm:prSet>
      <dgm:spPr/>
    </dgm:pt>
    <dgm:pt modelId="{8C8C651A-BC0E-4993-8451-5CBA7B08BEB8}" type="pres">
      <dgm:prSet presAssocID="{D84DCFEF-8CFF-4899-B316-EB372FA61662}" presName="hierChild2" presStyleCnt="0"/>
      <dgm:spPr/>
    </dgm:pt>
    <dgm:pt modelId="{5B2D9217-5D7C-4243-8599-49B049D0F99D}" type="pres">
      <dgm:prSet presAssocID="{5AA69315-4230-4FF9-AF00-79E6E2610147}" presName="hierRoot1" presStyleCnt="0"/>
      <dgm:spPr/>
    </dgm:pt>
    <dgm:pt modelId="{6B6AE3FB-693A-40CA-86F1-21C1479FFAD7}" type="pres">
      <dgm:prSet presAssocID="{5AA69315-4230-4FF9-AF00-79E6E2610147}" presName="composite" presStyleCnt="0"/>
      <dgm:spPr/>
    </dgm:pt>
    <dgm:pt modelId="{FCA3C7E1-C154-466E-A7A4-FF21912073CC}" type="pres">
      <dgm:prSet presAssocID="{5AA69315-4230-4FF9-AF00-79E6E2610147}" presName="background" presStyleLbl="node0" presStyleIdx="1" presStyleCnt="2"/>
      <dgm:spPr/>
    </dgm:pt>
    <dgm:pt modelId="{CAEA9C83-2421-438D-B201-1C093BE7934B}" type="pres">
      <dgm:prSet presAssocID="{5AA69315-4230-4FF9-AF00-79E6E2610147}" presName="text" presStyleLbl="fgAcc0" presStyleIdx="1" presStyleCnt="2">
        <dgm:presLayoutVars>
          <dgm:chPref val="3"/>
        </dgm:presLayoutVars>
      </dgm:prSet>
      <dgm:spPr/>
    </dgm:pt>
    <dgm:pt modelId="{E391F24F-98BE-4613-A543-FB0922ACB1FA}" type="pres">
      <dgm:prSet presAssocID="{5AA69315-4230-4FF9-AF00-79E6E2610147}" presName="hierChild2" presStyleCnt="0"/>
      <dgm:spPr/>
    </dgm:pt>
  </dgm:ptLst>
  <dgm:cxnLst>
    <dgm:cxn modelId="{28BD851C-9313-4BA9-8EA2-ACC186AC3051}" srcId="{E2BAB971-E1F5-4883-B110-0415DAF36C9B}" destId="{D84DCFEF-8CFF-4899-B316-EB372FA61662}" srcOrd="0" destOrd="0" parTransId="{3755DE67-217C-4711-87BC-9F6ACE4E5810}" sibTransId="{8DE0281B-FEEB-423C-80E4-2A55FBFC8813}"/>
    <dgm:cxn modelId="{5F228A4B-01DF-4F00-A38C-2D8738A34D6A}" type="presOf" srcId="{E2BAB971-E1F5-4883-B110-0415DAF36C9B}" destId="{FF32FCA8-90B5-48A3-A95C-729C4BDCA588}" srcOrd="0" destOrd="0" presId="urn:microsoft.com/office/officeart/2005/8/layout/hierarchy1"/>
    <dgm:cxn modelId="{2238A777-2045-48B9-ADDC-06107AF50A26}" type="presOf" srcId="{D84DCFEF-8CFF-4899-B316-EB372FA61662}" destId="{5E265372-76E5-4FD8-A246-2C8D281B10D2}" srcOrd="0" destOrd="0" presId="urn:microsoft.com/office/officeart/2005/8/layout/hierarchy1"/>
    <dgm:cxn modelId="{5CE43A7B-F9FF-496E-90D4-999FD742E743}" type="presOf" srcId="{5AA69315-4230-4FF9-AF00-79E6E2610147}" destId="{CAEA9C83-2421-438D-B201-1C093BE7934B}" srcOrd="0" destOrd="0" presId="urn:microsoft.com/office/officeart/2005/8/layout/hierarchy1"/>
    <dgm:cxn modelId="{307C5AC2-BD25-422C-ABE0-B6CEE61CE0F7}" srcId="{E2BAB971-E1F5-4883-B110-0415DAF36C9B}" destId="{5AA69315-4230-4FF9-AF00-79E6E2610147}" srcOrd="1" destOrd="0" parTransId="{61ACEA41-7658-4009-A0AE-878B9B97A8CB}" sibTransId="{2E61878C-EB63-4A8E-9691-60DD262FC7A6}"/>
    <dgm:cxn modelId="{CD721FE4-6E30-499C-B0DE-85DA86A7172C}" type="presParOf" srcId="{FF32FCA8-90B5-48A3-A95C-729C4BDCA588}" destId="{F80B2027-8F51-448A-B748-6D206557C9D0}" srcOrd="0" destOrd="0" presId="urn:microsoft.com/office/officeart/2005/8/layout/hierarchy1"/>
    <dgm:cxn modelId="{E91505AB-EFCE-477D-94E5-2A4F1591BEB5}" type="presParOf" srcId="{F80B2027-8F51-448A-B748-6D206557C9D0}" destId="{1D2CFFE8-A68F-4DA0-BA83-DB86F8BA38B4}" srcOrd="0" destOrd="0" presId="urn:microsoft.com/office/officeart/2005/8/layout/hierarchy1"/>
    <dgm:cxn modelId="{29D9DA79-015B-4C3A-929F-928562B31ACB}" type="presParOf" srcId="{1D2CFFE8-A68F-4DA0-BA83-DB86F8BA38B4}" destId="{7D730F5E-E26D-4AB3-BBB3-A960FB4EAFAF}" srcOrd="0" destOrd="0" presId="urn:microsoft.com/office/officeart/2005/8/layout/hierarchy1"/>
    <dgm:cxn modelId="{F1481A9A-E4D6-4E75-A744-A9FD25B78271}" type="presParOf" srcId="{1D2CFFE8-A68F-4DA0-BA83-DB86F8BA38B4}" destId="{5E265372-76E5-4FD8-A246-2C8D281B10D2}" srcOrd="1" destOrd="0" presId="urn:microsoft.com/office/officeart/2005/8/layout/hierarchy1"/>
    <dgm:cxn modelId="{004AC5BD-9BBA-48D8-AE3D-993165A5CC65}" type="presParOf" srcId="{F80B2027-8F51-448A-B748-6D206557C9D0}" destId="{8C8C651A-BC0E-4993-8451-5CBA7B08BEB8}" srcOrd="1" destOrd="0" presId="urn:microsoft.com/office/officeart/2005/8/layout/hierarchy1"/>
    <dgm:cxn modelId="{690222C2-1647-48D0-9E4E-E2E5DE67AA88}" type="presParOf" srcId="{FF32FCA8-90B5-48A3-A95C-729C4BDCA588}" destId="{5B2D9217-5D7C-4243-8599-49B049D0F99D}" srcOrd="1" destOrd="0" presId="urn:microsoft.com/office/officeart/2005/8/layout/hierarchy1"/>
    <dgm:cxn modelId="{2AC05C6D-07C5-4675-936F-73430980A6BB}" type="presParOf" srcId="{5B2D9217-5D7C-4243-8599-49B049D0F99D}" destId="{6B6AE3FB-693A-40CA-86F1-21C1479FFAD7}" srcOrd="0" destOrd="0" presId="urn:microsoft.com/office/officeart/2005/8/layout/hierarchy1"/>
    <dgm:cxn modelId="{66BE6A43-9CDD-4C31-93F8-67CECFA7E93F}" type="presParOf" srcId="{6B6AE3FB-693A-40CA-86F1-21C1479FFAD7}" destId="{FCA3C7E1-C154-466E-A7A4-FF21912073CC}" srcOrd="0" destOrd="0" presId="urn:microsoft.com/office/officeart/2005/8/layout/hierarchy1"/>
    <dgm:cxn modelId="{C3E24FF2-1F28-49D1-A35A-3C01CAD5BCC6}" type="presParOf" srcId="{6B6AE3FB-693A-40CA-86F1-21C1479FFAD7}" destId="{CAEA9C83-2421-438D-B201-1C093BE7934B}" srcOrd="1" destOrd="0" presId="urn:microsoft.com/office/officeart/2005/8/layout/hierarchy1"/>
    <dgm:cxn modelId="{B0F441FD-6A17-45FC-814A-3EAED2E306D7}" type="presParOf" srcId="{5B2D9217-5D7C-4243-8599-49B049D0F99D}" destId="{E391F24F-98BE-4613-A543-FB0922ACB1F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2BAB971-E1F5-4883-B110-0415DAF36C9B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4DCFEF-8CFF-4899-B316-EB372FA61662}">
      <dgm:prSet custT="1"/>
      <dgm:spPr/>
      <dgm:t>
        <a:bodyPr/>
        <a:lstStyle/>
        <a:p>
          <a:r>
            <a:rPr lang="de-DE" sz="2400" dirty="0"/>
            <a:t>Anzeigen auf dem seriellen Monitor</a:t>
          </a:r>
          <a:endParaRPr lang="en-US" sz="2400" dirty="0"/>
        </a:p>
      </dgm:t>
    </dgm:pt>
    <dgm:pt modelId="{3755DE67-217C-4711-87BC-9F6ACE4E5810}" type="parTrans" cxnId="{28BD851C-9313-4BA9-8EA2-ACC186AC3051}">
      <dgm:prSet/>
      <dgm:spPr/>
      <dgm:t>
        <a:bodyPr/>
        <a:lstStyle/>
        <a:p>
          <a:endParaRPr lang="en-US"/>
        </a:p>
      </dgm:t>
    </dgm:pt>
    <dgm:pt modelId="{8DE0281B-FEEB-423C-80E4-2A55FBFC8813}" type="sibTrans" cxnId="{28BD851C-9313-4BA9-8EA2-ACC186AC3051}">
      <dgm:prSet/>
      <dgm:spPr/>
      <dgm:t>
        <a:bodyPr/>
        <a:lstStyle/>
        <a:p>
          <a:endParaRPr lang="en-US"/>
        </a:p>
      </dgm:t>
    </dgm:pt>
    <dgm:pt modelId="{5AA69315-4230-4FF9-AF00-79E6E2610147}">
      <dgm:prSet custT="1"/>
      <dgm:spPr/>
      <dgm:t>
        <a:bodyPr/>
        <a:lstStyle/>
        <a:p>
          <a:r>
            <a:rPr lang="de-DE" sz="2400" dirty="0"/>
            <a:t>Anzeigen auf dem OLED Display</a:t>
          </a:r>
          <a:endParaRPr lang="en-US" sz="2400" dirty="0"/>
        </a:p>
      </dgm:t>
    </dgm:pt>
    <dgm:pt modelId="{61ACEA41-7658-4009-A0AE-878B9B97A8CB}" type="parTrans" cxnId="{307C5AC2-BD25-422C-ABE0-B6CEE61CE0F7}">
      <dgm:prSet/>
      <dgm:spPr/>
      <dgm:t>
        <a:bodyPr/>
        <a:lstStyle/>
        <a:p>
          <a:endParaRPr lang="de-DE"/>
        </a:p>
      </dgm:t>
    </dgm:pt>
    <dgm:pt modelId="{2E61878C-EB63-4A8E-9691-60DD262FC7A6}" type="sibTrans" cxnId="{307C5AC2-BD25-422C-ABE0-B6CEE61CE0F7}">
      <dgm:prSet/>
      <dgm:spPr/>
      <dgm:t>
        <a:bodyPr/>
        <a:lstStyle/>
        <a:p>
          <a:endParaRPr lang="de-DE"/>
        </a:p>
      </dgm:t>
    </dgm:pt>
    <dgm:pt modelId="{FF32FCA8-90B5-48A3-A95C-729C4BDCA588}" type="pres">
      <dgm:prSet presAssocID="{E2BAB971-E1F5-4883-B110-0415DAF36C9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80B2027-8F51-448A-B748-6D206557C9D0}" type="pres">
      <dgm:prSet presAssocID="{D84DCFEF-8CFF-4899-B316-EB372FA61662}" presName="hierRoot1" presStyleCnt="0"/>
      <dgm:spPr/>
    </dgm:pt>
    <dgm:pt modelId="{1D2CFFE8-A68F-4DA0-BA83-DB86F8BA38B4}" type="pres">
      <dgm:prSet presAssocID="{D84DCFEF-8CFF-4899-B316-EB372FA61662}" presName="composite" presStyleCnt="0"/>
      <dgm:spPr/>
    </dgm:pt>
    <dgm:pt modelId="{7D730F5E-E26D-4AB3-BBB3-A960FB4EAFAF}" type="pres">
      <dgm:prSet presAssocID="{D84DCFEF-8CFF-4899-B316-EB372FA61662}" presName="background" presStyleLbl="node0" presStyleIdx="0" presStyleCnt="2"/>
      <dgm:spPr/>
    </dgm:pt>
    <dgm:pt modelId="{5E265372-76E5-4FD8-A246-2C8D281B10D2}" type="pres">
      <dgm:prSet presAssocID="{D84DCFEF-8CFF-4899-B316-EB372FA61662}" presName="text" presStyleLbl="fgAcc0" presStyleIdx="0" presStyleCnt="2" custLinFactNeighborX="-36514" custLinFactNeighborY="-3382">
        <dgm:presLayoutVars>
          <dgm:chPref val="3"/>
        </dgm:presLayoutVars>
      </dgm:prSet>
      <dgm:spPr/>
    </dgm:pt>
    <dgm:pt modelId="{8C8C651A-BC0E-4993-8451-5CBA7B08BEB8}" type="pres">
      <dgm:prSet presAssocID="{D84DCFEF-8CFF-4899-B316-EB372FA61662}" presName="hierChild2" presStyleCnt="0"/>
      <dgm:spPr/>
    </dgm:pt>
    <dgm:pt modelId="{5B2D9217-5D7C-4243-8599-49B049D0F99D}" type="pres">
      <dgm:prSet presAssocID="{5AA69315-4230-4FF9-AF00-79E6E2610147}" presName="hierRoot1" presStyleCnt="0"/>
      <dgm:spPr/>
    </dgm:pt>
    <dgm:pt modelId="{6B6AE3FB-693A-40CA-86F1-21C1479FFAD7}" type="pres">
      <dgm:prSet presAssocID="{5AA69315-4230-4FF9-AF00-79E6E2610147}" presName="composite" presStyleCnt="0"/>
      <dgm:spPr/>
    </dgm:pt>
    <dgm:pt modelId="{FCA3C7E1-C154-466E-A7A4-FF21912073CC}" type="pres">
      <dgm:prSet presAssocID="{5AA69315-4230-4FF9-AF00-79E6E2610147}" presName="background" presStyleLbl="node0" presStyleIdx="1" presStyleCnt="2"/>
      <dgm:spPr/>
    </dgm:pt>
    <dgm:pt modelId="{CAEA9C83-2421-438D-B201-1C093BE7934B}" type="pres">
      <dgm:prSet presAssocID="{5AA69315-4230-4FF9-AF00-79E6E2610147}" presName="text" presStyleLbl="fgAcc0" presStyleIdx="1" presStyleCnt="2">
        <dgm:presLayoutVars>
          <dgm:chPref val="3"/>
        </dgm:presLayoutVars>
      </dgm:prSet>
      <dgm:spPr/>
    </dgm:pt>
    <dgm:pt modelId="{E391F24F-98BE-4613-A543-FB0922ACB1FA}" type="pres">
      <dgm:prSet presAssocID="{5AA69315-4230-4FF9-AF00-79E6E2610147}" presName="hierChild2" presStyleCnt="0"/>
      <dgm:spPr/>
    </dgm:pt>
  </dgm:ptLst>
  <dgm:cxnLst>
    <dgm:cxn modelId="{28BD851C-9313-4BA9-8EA2-ACC186AC3051}" srcId="{E2BAB971-E1F5-4883-B110-0415DAF36C9B}" destId="{D84DCFEF-8CFF-4899-B316-EB372FA61662}" srcOrd="0" destOrd="0" parTransId="{3755DE67-217C-4711-87BC-9F6ACE4E5810}" sibTransId="{8DE0281B-FEEB-423C-80E4-2A55FBFC8813}"/>
    <dgm:cxn modelId="{5F228A4B-01DF-4F00-A38C-2D8738A34D6A}" type="presOf" srcId="{E2BAB971-E1F5-4883-B110-0415DAF36C9B}" destId="{FF32FCA8-90B5-48A3-A95C-729C4BDCA588}" srcOrd="0" destOrd="0" presId="urn:microsoft.com/office/officeart/2005/8/layout/hierarchy1"/>
    <dgm:cxn modelId="{2238A777-2045-48B9-ADDC-06107AF50A26}" type="presOf" srcId="{D84DCFEF-8CFF-4899-B316-EB372FA61662}" destId="{5E265372-76E5-4FD8-A246-2C8D281B10D2}" srcOrd="0" destOrd="0" presId="urn:microsoft.com/office/officeart/2005/8/layout/hierarchy1"/>
    <dgm:cxn modelId="{5CE43A7B-F9FF-496E-90D4-999FD742E743}" type="presOf" srcId="{5AA69315-4230-4FF9-AF00-79E6E2610147}" destId="{CAEA9C83-2421-438D-B201-1C093BE7934B}" srcOrd="0" destOrd="0" presId="urn:microsoft.com/office/officeart/2005/8/layout/hierarchy1"/>
    <dgm:cxn modelId="{307C5AC2-BD25-422C-ABE0-B6CEE61CE0F7}" srcId="{E2BAB971-E1F5-4883-B110-0415DAF36C9B}" destId="{5AA69315-4230-4FF9-AF00-79E6E2610147}" srcOrd="1" destOrd="0" parTransId="{61ACEA41-7658-4009-A0AE-878B9B97A8CB}" sibTransId="{2E61878C-EB63-4A8E-9691-60DD262FC7A6}"/>
    <dgm:cxn modelId="{CD721FE4-6E30-499C-B0DE-85DA86A7172C}" type="presParOf" srcId="{FF32FCA8-90B5-48A3-A95C-729C4BDCA588}" destId="{F80B2027-8F51-448A-B748-6D206557C9D0}" srcOrd="0" destOrd="0" presId="urn:microsoft.com/office/officeart/2005/8/layout/hierarchy1"/>
    <dgm:cxn modelId="{E91505AB-EFCE-477D-94E5-2A4F1591BEB5}" type="presParOf" srcId="{F80B2027-8F51-448A-B748-6D206557C9D0}" destId="{1D2CFFE8-A68F-4DA0-BA83-DB86F8BA38B4}" srcOrd="0" destOrd="0" presId="urn:microsoft.com/office/officeart/2005/8/layout/hierarchy1"/>
    <dgm:cxn modelId="{29D9DA79-015B-4C3A-929F-928562B31ACB}" type="presParOf" srcId="{1D2CFFE8-A68F-4DA0-BA83-DB86F8BA38B4}" destId="{7D730F5E-E26D-4AB3-BBB3-A960FB4EAFAF}" srcOrd="0" destOrd="0" presId="urn:microsoft.com/office/officeart/2005/8/layout/hierarchy1"/>
    <dgm:cxn modelId="{F1481A9A-E4D6-4E75-A744-A9FD25B78271}" type="presParOf" srcId="{1D2CFFE8-A68F-4DA0-BA83-DB86F8BA38B4}" destId="{5E265372-76E5-4FD8-A246-2C8D281B10D2}" srcOrd="1" destOrd="0" presId="urn:microsoft.com/office/officeart/2005/8/layout/hierarchy1"/>
    <dgm:cxn modelId="{004AC5BD-9BBA-48D8-AE3D-993165A5CC65}" type="presParOf" srcId="{F80B2027-8F51-448A-B748-6D206557C9D0}" destId="{8C8C651A-BC0E-4993-8451-5CBA7B08BEB8}" srcOrd="1" destOrd="0" presId="urn:microsoft.com/office/officeart/2005/8/layout/hierarchy1"/>
    <dgm:cxn modelId="{690222C2-1647-48D0-9E4E-E2E5DE67AA88}" type="presParOf" srcId="{FF32FCA8-90B5-48A3-A95C-729C4BDCA588}" destId="{5B2D9217-5D7C-4243-8599-49B049D0F99D}" srcOrd="1" destOrd="0" presId="urn:microsoft.com/office/officeart/2005/8/layout/hierarchy1"/>
    <dgm:cxn modelId="{2AC05C6D-07C5-4675-936F-73430980A6BB}" type="presParOf" srcId="{5B2D9217-5D7C-4243-8599-49B049D0F99D}" destId="{6B6AE3FB-693A-40CA-86F1-21C1479FFAD7}" srcOrd="0" destOrd="0" presId="urn:microsoft.com/office/officeart/2005/8/layout/hierarchy1"/>
    <dgm:cxn modelId="{66BE6A43-9CDD-4C31-93F8-67CECFA7E93F}" type="presParOf" srcId="{6B6AE3FB-693A-40CA-86F1-21C1479FFAD7}" destId="{FCA3C7E1-C154-466E-A7A4-FF21912073CC}" srcOrd="0" destOrd="0" presId="urn:microsoft.com/office/officeart/2005/8/layout/hierarchy1"/>
    <dgm:cxn modelId="{C3E24FF2-1F28-49D1-A35A-3C01CAD5BCC6}" type="presParOf" srcId="{6B6AE3FB-693A-40CA-86F1-21C1479FFAD7}" destId="{CAEA9C83-2421-438D-B201-1C093BE7934B}" srcOrd="1" destOrd="0" presId="urn:microsoft.com/office/officeart/2005/8/layout/hierarchy1"/>
    <dgm:cxn modelId="{B0F441FD-6A17-45FC-814A-3EAED2E306D7}" type="presParOf" srcId="{5B2D9217-5D7C-4243-8599-49B049D0F99D}" destId="{E391F24F-98BE-4613-A543-FB0922ACB1F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6778A4-5E79-4285-9557-AF1E03FF0208}">
      <dsp:nvSpPr>
        <dsp:cNvPr id="0" name=""/>
        <dsp:cNvSpPr/>
      </dsp:nvSpPr>
      <dsp:spPr>
        <a:xfrm>
          <a:off x="0" y="263423"/>
          <a:ext cx="8508920" cy="163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387" tIns="270764" rIns="660387" bIns="92456" numCol="1" spcCol="1270" rtlCol="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noProof="0" dirty="0"/>
            <a:t>Arduino IDE einrichten &amp; benutzen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b="0" i="0" kern="1200" noProof="0" dirty="0"/>
            <a:t>C/C++ kennenlernen</a:t>
          </a:r>
          <a:endParaRPr lang="de-DE" sz="1300" kern="1200" noProof="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noProof="0" dirty="0"/>
            <a:t>Mikrocontroller </a:t>
          </a:r>
          <a:r>
            <a:rPr lang="de-DE" sz="1300" kern="1200" noProof="0" dirty="0" err="1"/>
            <a:t>Wemos</a:t>
          </a:r>
          <a:r>
            <a:rPr lang="de-DE" sz="1300" kern="1200" noProof="0" dirty="0"/>
            <a:t> D1 Mini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noProof="0" dirty="0"/>
            <a:t>Programmieren von Sensoren &amp; Aktoren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noProof="0" dirty="0"/>
            <a:t>Aufbau einer WiFi Verbindung</a:t>
          </a:r>
        </a:p>
        <a:p>
          <a:pPr marL="228600" lvl="2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noProof="0" dirty="0"/>
            <a:t>Einrichten des Mikrocontrollers als </a:t>
          </a:r>
          <a:r>
            <a:rPr lang="de-DE" sz="1300" kern="1200" noProof="0" dirty="0" err="1"/>
            <a:t>AccessPoint</a:t>
          </a:r>
          <a:endParaRPr lang="de-DE" sz="1300" kern="1200" noProof="0" dirty="0"/>
        </a:p>
      </dsp:txBody>
      <dsp:txXfrm>
        <a:off x="0" y="263423"/>
        <a:ext cx="8508920" cy="1638000"/>
      </dsp:txXfrm>
    </dsp:sp>
    <dsp:sp modelId="{8199F782-429B-4DF1-9B56-A396DF21383A}">
      <dsp:nvSpPr>
        <dsp:cNvPr id="0" name=""/>
        <dsp:cNvSpPr/>
      </dsp:nvSpPr>
      <dsp:spPr>
        <a:xfrm>
          <a:off x="425446" y="71543"/>
          <a:ext cx="5956244" cy="3837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5132" tIns="0" rIns="225132" bIns="0" numCol="1" spcCol="1270" rtlCol="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0" kern="1200" noProof="0"/>
            <a:t>Einen Mikrocontroller programmieren</a:t>
          </a:r>
        </a:p>
      </dsp:txBody>
      <dsp:txXfrm>
        <a:off x="444180" y="90277"/>
        <a:ext cx="5918776" cy="346292"/>
      </dsp:txXfrm>
    </dsp:sp>
    <dsp:sp modelId="{EDE179A1-5D9F-4182-86B5-F8BDC9F92727}">
      <dsp:nvSpPr>
        <dsp:cNvPr id="0" name=""/>
        <dsp:cNvSpPr/>
      </dsp:nvSpPr>
      <dsp:spPr>
        <a:xfrm>
          <a:off x="0" y="2163504"/>
          <a:ext cx="8508920" cy="1187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10077129"/>
              <a:satOff val="-4709"/>
              <a:lumOff val="-5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387" tIns="270764" rIns="660387" bIns="92456" numCol="1" spcCol="1270" rtlCol="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noProof="0" dirty="0"/>
            <a:t>Einrichten</a:t>
          </a:r>
        </a:p>
        <a:p>
          <a:pPr marL="228600" lvl="2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noProof="0" dirty="0"/>
            <a:t>eines Accounts</a:t>
          </a:r>
        </a:p>
        <a:p>
          <a:pPr marL="228600" lvl="2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b="0" i="0" kern="1200" noProof="0" dirty="0"/>
            <a:t>eines Dashboards</a:t>
          </a:r>
          <a:endParaRPr lang="de-DE" sz="1300" kern="1200" noProof="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noProof="0" dirty="0"/>
            <a:t>Aufbau der Verbindung zu </a:t>
          </a:r>
          <a:r>
            <a:rPr lang="de-DE" sz="1300" kern="1200" noProof="0" dirty="0" err="1"/>
            <a:t>ThingSpeak</a:t>
          </a:r>
          <a:endParaRPr lang="de-DE" sz="1300" kern="1200" noProof="0" dirty="0"/>
        </a:p>
      </dsp:txBody>
      <dsp:txXfrm>
        <a:off x="0" y="2163504"/>
        <a:ext cx="8508920" cy="1187550"/>
      </dsp:txXfrm>
    </dsp:sp>
    <dsp:sp modelId="{DCC153FD-814F-4377-9564-8BBDC092B394}">
      <dsp:nvSpPr>
        <dsp:cNvPr id="0" name=""/>
        <dsp:cNvSpPr/>
      </dsp:nvSpPr>
      <dsp:spPr>
        <a:xfrm>
          <a:off x="425446" y="1971624"/>
          <a:ext cx="5956244" cy="383760"/>
        </a:xfrm>
        <a:prstGeom prst="roundRect">
          <a:avLst/>
        </a:prstGeom>
        <a:solidFill>
          <a:schemeClr val="accent5">
            <a:hueOff val="10077129"/>
            <a:satOff val="-4709"/>
            <a:lumOff val="-5294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5132" tIns="0" rIns="225132" bIns="0" numCol="1" spcCol="1270" rtlCol="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0" i="0" kern="1200" noProof="0"/>
            <a:t>Einen IoT Dienst ansprechen</a:t>
          </a:r>
          <a:endParaRPr lang="de-DE" sz="1300" kern="1200" noProof="0"/>
        </a:p>
      </dsp:txBody>
      <dsp:txXfrm>
        <a:off x="444180" y="1990358"/>
        <a:ext cx="5918776" cy="346292"/>
      </dsp:txXfrm>
    </dsp:sp>
    <dsp:sp modelId="{98607E8C-177E-444D-BB05-2AFD81CF4BD2}">
      <dsp:nvSpPr>
        <dsp:cNvPr id="0" name=""/>
        <dsp:cNvSpPr/>
      </dsp:nvSpPr>
      <dsp:spPr>
        <a:xfrm>
          <a:off x="0" y="3613134"/>
          <a:ext cx="8508920" cy="7780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20154258"/>
              <a:satOff val="-9417"/>
              <a:lumOff val="-1058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387" tIns="270764" rIns="660387" bIns="92456" numCol="1" spcCol="1270" rtlCol="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noProof="0" dirty="0"/>
            <a:t>programmieren einer einfachen HTML Seite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noProof="0" dirty="0"/>
            <a:t>Einrichten des ESP8266 als Webserver</a:t>
          </a:r>
        </a:p>
      </dsp:txBody>
      <dsp:txXfrm>
        <a:off x="0" y="3613134"/>
        <a:ext cx="8508920" cy="778050"/>
      </dsp:txXfrm>
    </dsp:sp>
    <dsp:sp modelId="{33D1510E-064F-41F0-831F-CDE8301F9B78}">
      <dsp:nvSpPr>
        <dsp:cNvPr id="0" name=""/>
        <dsp:cNvSpPr/>
      </dsp:nvSpPr>
      <dsp:spPr>
        <a:xfrm>
          <a:off x="425446" y="3421254"/>
          <a:ext cx="5956244" cy="383760"/>
        </a:xfrm>
        <a:prstGeom prst="roundRect">
          <a:avLst/>
        </a:prstGeom>
        <a:solidFill>
          <a:schemeClr val="accent5">
            <a:hueOff val="20154258"/>
            <a:satOff val="-9417"/>
            <a:lumOff val="-10587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5132" tIns="0" rIns="225132" bIns="0" numCol="1" spcCol="1270" rtlCol="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noProof="0" dirty="0"/>
            <a:t>Eine Webseite ausliefern</a:t>
          </a:r>
        </a:p>
      </dsp:txBody>
      <dsp:txXfrm>
        <a:off x="444180" y="3439988"/>
        <a:ext cx="5918776" cy="3462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730F5E-E26D-4AB3-BBB3-A960FB4EAFAF}">
      <dsp:nvSpPr>
        <dsp:cNvPr id="0" name=""/>
        <dsp:cNvSpPr/>
      </dsp:nvSpPr>
      <dsp:spPr>
        <a:xfrm>
          <a:off x="757" y="822746"/>
          <a:ext cx="2659858" cy="16890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265372-76E5-4FD8-A246-2C8D281B10D2}">
      <dsp:nvSpPr>
        <dsp:cNvPr id="0" name=""/>
        <dsp:cNvSpPr/>
      </dsp:nvSpPr>
      <dsp:spPr>
        <a:xfrm>
          <a:off x="296297" y="1103509"/>
          <a:ext cx="2659858" cy="16890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LED</a:t>
          </a:r>
          <a:r>
            <a:rPr lang="de-DE" sz="2000" kern="1200" dirty="0"/>
            <a:t> </a:t>
          </a:r>
          <a:r>
            <a:rPr lang="de-DE" sz="2400" kern="1200" dirty="0"/>
            <a:t>blinken</a:t>
          </a:r>
          <a:endParaRPr lang="en-US" sz="2000" kern="1200" dirty="0"/>
        </a:p>
      </dsp:txBody>
      <dsp:txXfrm>
        <a:off x="345766" y="1152978"/>
        <a:ext cx="2560920" cy="1590072"/>
      </dsp:txXfrm>
    </dsp:sp>
    <dsp:sp modelId="{705990D9-75BE-497B-8AF7-F2201B9DDDE3}">
      <dsp:nvSpPr>
        <dsp:cNvPr id="0" name=""/>
        <dsp:cNvSpPr/>
      </dsp:nvSpPr>
      <dsp:spPr>
        <a:xfrm>
          <a:off x="3251696" y="822746"/>
          <a:ext cx="2659858" cy="16890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BB3AD-3A9F-4210-A6B2-702E8300F600}">
      <dsp:nvSpPr>
        <dsp:cNvPr id="0" name=""/>
        <dsp:cNvSpPr/>
      </dsp:nvSpPr>
      <dsp:spPr>
        <a:xfrm>
          <a:off x="3547236" y="1103509"/>
          <a:ext cx="2659858" cy="16890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LED Fade Effekt</a:t>
          </a:r>
          <a:endParaRPr lang="en-US" sz="2400" kern="1200" dirty="0"/>
        </a:p>
      </dsp:txBody>
      <dsp:txXfrm>
        <a:off x="3596705" y="1152978"/>
        <a:ext cx="2560920" cy="15900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730F5E-E26D-4AB3-BBB3-A960FB4EAFAF}">
      <dsp:nvSpPr>
        <dsp:cNvPr id="0" name=""/>
        <dsp:cNvSpPr/>
      </dsp:nvSpPr>
      <dsp:spPr>
        <a:xfrm>
          <a:off x="757" y="822746"/>
          <a:ext cx="2659858" cy="16890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265372-76E5-4FD8-A246-2C8D281B10D2}">
      <dsp:nvSpPr>
        <dsp:cNvPr id="0" name=""/>
        <dsp:cNvSpPr/>
      </dsp:nvSpPr>
      <dsp:spPr>
        <a:xfrm>
          <a:off x="296297" y="1103509"/>
          <a:ext cx="2659858" cy="16890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LED aktivieren mit dem Taster</a:t>
          </a:r>
          <a:endParaRPr lang="en-US" sz="2400" kern="1200" dirty="0"/>
        </a:p>
      </dsp:txBody>
      <dsp:txXfrm>
        <a:off x="345766" y="1152978"/>
        <a:ext cx="2560920" cy="1590072"/>
      </dsp:txXfrm>
    </dsp:sp>
    <dsp:sp modelId="{705990D9-75BE-497B-8AF7-F2201B9DDDE3}">
      <dsp:nvSpPr>
        <dsp:cNvPr id="0" name=""/>
        <dsp:cNvSpPr/>
      </dsp:nvSpPr>
      <dsp:spPr>
        <a:xfrm>
          <a:off x="3251696" y="822746"/>
          <a:ext cx="2659858" cy="16890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BB3AD-3A9F-4210-A6B2-702E8300F600}">
      <dsp:nvSpPr>
        <dsp:cNvPr id="0" name=""/>
        <dsp:cNvSpPr/>
      </dsp:nvSpPr>
      <dsp:spPr>
        <a:xfrm>
          <a:off x="3547236" y="1103509"/>
          <a:ext cx="2659858" cy="16890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/>
            <a:t>LED bei Tastendruck aktivieren / deaktivieren</a:t>
          </a:r>
          <a:endParaRPr lang="en-US" sz="2400" kern="1200"/>
        </a:p>
      </dsp:txBody>
      <dsp:txXfrm>
        <a:off x="3596705" y="1152978"/>
        <a:ext cx="2560920" cy="15900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730F5E-E26D-4AB3-BBB3-A960FB4EAFAF}">
      <dsp:nvSpPr>
        <dsp:cNvPr id="0" name=""/>
        <dsp:cNvSpPr/>
      </dsp:nvSpPr>
      <dsp:spPr>
        <a:xfrm>
          <a:off x="-289609" y="-55901"/>
          <a:ext cx="2606487" cy="16551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265372-76E5-4FD8-A246-2C8D281B10D2}">
      <dsp:nvSpPr>
        <dsp:cNvPr id="0" name=""/>
        <dsp:cNvSpPr/>
      </dsp:nvSpPr>
      <dsp:spPr>
        <a:xfrm>
          <a:off x="0" y="219228"/>
          <a:ext cx="2606487" cy="16551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Abspielen von Tönen per Tastendruck</a:t>
          </a:r>
          <a:endParaRPr lang="en-US" sz="2400" kern="1200" dirty="0"/>
        </a:p>
      </dsp:txBody>
      <dsp:txXfrm>
        <a:off x="48477" y="267705"/>
        <a:ext cx="2509533" cy="155816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730F5E-E26D-4AB3-BBB3-A960FB4EAFAF}">
      <dsp:nvSpPr>
        <dsp:cNvPr id="0" name=""/>
        <dsp:cNvSpPr/>
      </dsp:nvSpPr>
      <dsp:spPr>
        <a:xfrm>
          <a:off x="-305065" y="31751"/>
          <a:ext cx="2745592" cy="17434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265372-76E5-4FD8-A246-2C8D281B10D2}">
      <dsp:nvSpPr>
        <dsp:cNvPr id="0" name=""/>
        <dsp:cNvSpPr/>
      </dsp:nvSpPr>
      <dsp:spPr>
        <a:xfrm>
          <a:off x="0" y="321564"/>
          <a:ext cx="2745592" cy="17434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Anzeigen von Text</a:t>
          </a:r>
          <a:endParaRPr lang="en-US" sz="2400" kern="1200" dirty="0"/>
        </a:p>
      </dsp:txBody>
      <dsp:txXfrm>
        <a:off x="51064" y="372628"/>
        <a:ext cx="2643464" cy="1641323"/>
      </dsp:txXfrm>
    </dsp:sp>
    <dsp:sp modelId="{FCA3C7E1-C154-466E-A7A4-FF21912073CC}">
      <dsp:nvSpPr>
        <dsp:cNvPr id="0" name=""/>
        <dsp:cNvSpPr/>
      </dsp:nvSpPr>
      <dsp:spPr>
        <a:xfrm>
          <a:off x="3356506" y="90715"/>
          <a:ext cx="2745592" cy="17434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EA9C83-2421-438D-B201-1C093BE7934B}">
      <dsp:nvSpPr>
        <dsp:cNvPr id="0" name=""/>
        <dsp:cNvSpPr/>
      </dsp:nvSpPr>
      <dsp:spPr>
        <a:xfrm>
          <a:off x="3661572" y="380527"/>
          <a:ext cx="2745592" cy="17434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Anzeigen</a:t>
          </a:r>
          <a:r>
            <a:rPr lang="en-US" sz="2400" kern="1200" dirty="0"/>
            <a:t> von </a:t>
          </a:r>
          <a:r>
            <a:rPr lang="en-US" sz="2400" kern="1200" dirty="0" err="1"/>
            <a:t>geometrischen</a:t>
          </a:r>
          <a:r>
            <a:rPr lang="en-US" sz="2400" kern="1200" dirty="0"/>
            <a:t> </a:t>
          </a:r>
          <a:r>
            <a:rPr lang="en-US" sz="2400" kern="1200" dirty="0" err="1"/>
            <a:t>Figuren</a:t>
          </a:r>
          <a:endParaRPr lang="en-US" sz="2400" kern="1200" dirty="0"/>
        </a:p>
      </dsp:txBody>
      <dsp:txXfrm>
        <a:off x="3712636" y="431591"/>
        <a:ext cx="2643464" cy="164132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730F5E-E26D-4AB3-BBB3-A960FB4EAFAF}">
      <dsp:nvSpPr>
        <dsp:cNvPr id="0" name=""/>
        <dsp:cNvSpPr/>
      </dsp:nvSpPr>
      <dsp:spPr>
        <a:xfrm>
          <a:off x="-305065" y="31751"/>
          <a:ext cx="2745592" cy="17434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265372-76E5-4FD8-A246-2C8D281B10D2}">
      <dsp:nvSpPr>
        <dsp:cNvPr id="0" name=""/>
        <dsp:cNvSpPr/>
      </dsp:nvSpPr>
      <dsp:spPr>
        <a:xfrm>
          <a:off x="0" y="321564"/>
          <a:ext cx="2745592" cy="17434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Ausgabe auf dem seriellen Monitor</a:t>
          </a:r>
          <a:endParaRPr lang="en-US" sz="2400" kern="1200" dirty="0"/>
        </a:p>
      </dsp:txBody>
      <dsp:txXfrm>
        <a:off x="51064" y="372628"/>
        <a:ext cx="2643464" cy="1641323"/>
      </dsp:txXfrm>
    </dsp:sp>
    <dsp:sp modelId="{FCA3C7E1-C154-466E-A7A4-FF21912073CC}">
      <dsp:nvSpPr>
        <dsp:cNvPr id="0" name=""/>
        <dsp:cNvSpPr/>
      </dsp:nvSpPr>
      <dsp:spPr>
        <a:xfrm>
          <a:off x="3356506" y="90715"/>
          <a:ext cx="2745592" cy="17434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EA9C83-2421-438D-B201-1C093BE7934B}">
      <dsp:nvSpPr>
        <dsp:cNvPr id="0" name=""/>
        <dsp:cNvSpPr/>
      </dsp:nvSpPr>
      <dsp:spPr>
        <a:xfrm>
          <a:off x="3661572" y="380527"/>
          <a:ext cx="2745592" cy="17434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Anzeigen</a:t>
          </a:r>
          <a:r>
            <a:rPr lang="en-US" sz="2400" kern="1200" dirty="0"/>
            <a:t> auf dem OLED Display</a:t>
          </a:r>
        </a:p>
      </dsp:txBody>
      <dsp:txXfrm>
        <a:off x="3712636" y="431591"/>
        <a:ext cx="2643464" cy="164132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730F5E-E26D-4AB3-BBB3-A960FB4EAFAF}">
      <dsp:nvSpPr>
        <dsp:cNvPr id="0" name=""/>
        <dsp:cNvSpPr/>
      </dsp:nvSpPr>
      <dsp:spPr>
        <a:xfrm>
          <a:off x="-305065" y="31751"/>
          <a:ext cx="2745592" cy="17434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265372-76E5-4FD8-A246-2C8D281B10D2}">
      <dsp:nvSpPr>
        <dsp:cNvPr id="0" name=""/>
        <dsp:cNvSpPr/>
      </dsp:nvSpPr>
      <dsp:spPr>
        <a:xfrm>
          <a:off x="0" y="321564"/>
          <a:ext cx="2745592" cy="17434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Anzeigen auf dem OLED Display</a:t>
          </a:r>
          <a:endParaRPr lang="en-US" sz="2400" kern="1200" dirty="0"/>
        </a:p>
      </dsp:txBody>
      <dsp:txXfrm>
        <a:off x="51064" y="372628"/>
        <a:ext cx="2643464" cy="1641323"/>
      </dsp:txXfrm>
    </dsp:sp>
    <dsp:sp modelId="{FCA3C7E1-C154-466E-A7A4-FF21912073CC}">
      <dsp:nvSpPr>
        <dsp:cNvPr id="0" name=""/>
        <dsp:cNvSpPr/>
      </dsp:nvSpPr>
      <dsp:spPr>
        <a:xfrm>
          <a:off x="3356506" y="90715"/>
          <a:ext cx="2745592" cy="17434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EA9C83-2421-438D-B201-1C093BE7934B}">
      <dsp:nvSpPr>
        <dsp:cNvPr id="0" name=""/>
        <dsp:cNvSpPr/>
      </dsp:nvSpPr>
      <dsp:spPr>
        <a:xfrm>
          <a:off x="3661572" y="380527"/>
          <a:ext cx="2745592" cy="17434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Ausgabe</a:t>
          </a:r>
          <a:r>
            <a:rPr lang="en-US" sz="2400" kern="1200" dirty="0"/>
            <a:t> von Sound </a:t>
          </a:r>
          <a:r>
            <a:rPr lang="en-US" sz="2400" kern="1200" dirty="0" err="1"/>
            <a:t>bei</a:t>
          </a:r>
          <a:r>
            <a:rPr lang="en-US" sz="2400" kern="1200" dirty="0"/>
            <a:t> </a:t>
          </a:r>
          <a:r>
            <a:rPr lang="en-US" sz="2400" kern="1200" dirty="0" err="1"/>
            <a:t>erreichen</a:t>
          </a:r>
          <a:r>
            <a:rPr lang="en-US" sz="2400" kern="1200" dirty="0"/>
            <a:t> </a:t>
          </a:r>
          <a:r>
            <a:rPr lang="en-US" sz="2400" kern="1200" dirty="0" err="1"/>
            <a:t>eines</a:t>
          </a:r>
          <a:r>
            <a:rPr lang="en-US" sz="2400" kern="1200" dirty="0"/>
            <a:t> </a:t>
          </a:r>
          <a:r>
            <a:rPr lang="en-US" sz="2400" kern="1200" dirty="0" err="1"/>
            <a:t>Schwellwertes</a:t>
          </a:r>
          <a:endParaRPr lang="en-US" sz="2400" kern="1200" dirty="0"/>
        </a:p>
      </dsp:txBody>
      <dsp:txXfrm>
        <a:off x="3712636" y="431591"/>
        <a:ext cx="2643464" cy="164132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730F5E-E26D-4AB3-BBB3-A960FB4EAFAF}">
      <dsp:nvSpPr>
        <dsp:cNvPr id="0" name=""/>
        <dsp:cNvSpPr/>
      </dsp:nvSpPr>
      <dsp:spPr>
        <a:xfrm>
          <a:off x="-305065" y="31751"/>
          <a:ext cx="2745592" cy="17434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265372-76E5-4FD8-A246-2C8D281B10D2}">
      <dsp:nvSpPr>
        <dsp:cNvPr id="0" name=""/>
        <dsp:cNvSpPr/>
      </dsp:nvSpPr>
      <dsp:spPr>
        <a:xfrm>
          <a:off x="0" y="321564"/>
          <a:ext cx="2745592" cy="17434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Anzeigen auf dem seriellen Monitor</a:t>
          </a:r>
          <a:endParaRPr lang="en-US" sz="2400" kern="1200" dirty="0"/>
        </a:p>
      </dsp:txBody>
      <dsp:txXfrm>
        <a:off x="51064" y="372628"/>
        <a:ext cx="2643464" cy="1641323"/>
      </dsp:txXfrm>
    </dsp:sp>
    <dsp:sp modelId="{FCA3C7E1-C154-466E-A7A4-FF21912073CC}">
      <dsp:nvSpPr>
        <dsp:cNvPr id="0" name=""/>
        <dsp:cNvSpPr/>
      </dsp:nvSpPr>
      <dsp:spPr>
        <a:xfrm>
          <a:off x="3356506" y="90715"/>
          <a:ext cx="2745592" cy="17434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EA9C83-2421-438D-B201-1C093BE7934B}">
      <dsp:nvSpPr>
        <dsp:cNvPr id="0" name=""/>
        <dsp:cNvSpPr/>
      </dsp:nvSpPr>
      <dsp:spPr>
        <a:xfrm>
          <a:off x="3661572" y="380527"/>
          <a:ext cx="2745592" cy="17434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Anzeigen auf dem OLED Display</a:t>
          </a:r>
          <a:endParaRPr lang="en-US" sz="2400" kern="1200" dirty="0"/>
        </a:p>
      </dsp:txBody>
      <dsp:txXfrm>
        <a:off x="3712636" y="431591"/>
        <a:ext cx="2643464" cy="16413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34C5AC8A-B108-4B9A-B220-CC44234F9D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084123E-F897-4DBD-9AD8-C6AD01D27C1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82566-2DEE-4A95-A16B-3DE4B616F0F2}" type="datetime1">
              <a:rPr lang="de-DE" smtClean="0"/>
              <a:t>21.07.2022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D1992D4-6A45-4E54-B6DE-0D097764F5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471D3F1-54B7-4545-98DF-FCFFF0B921B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CC16E6-D187-41C8-89E9-B3BF739588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56057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0E3FDF-F6A4-49DF-920F-7AE89B9C60CF}" type="datetime1">
              <a:rPr lang="de-DE" smtClean="0"/>
              <a:pPr/>
              <a:t>21.07.2022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 dirty="0"/>
              <a:t>Textmasterformate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8362E1-C155-4134-B091-950DB1228EC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528486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8362E1-C155-4134-B091-950DB1228EC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0611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8362E1-C155-4134-B091-950DB1228EC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8458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8362E1-C155-4134-B091-950DB1228EC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4326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8362E1-C155-4134-B091-950DB1228EC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0603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8362E1-C155-4134-B091-950DB1228EC2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829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84212" y="685799"/>
            <a:ext cx="8001000" cy="2971801"/>
          </a:xfrm>
        </p:spPr>
        <p:txBody>
          <a:bodyPr rtlCol="0"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84212" y="3843867"/>
            <a:ext cx="6400800" cy="1947333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5931F0-3B0B-4F03-A162-E2AE17114845}" type="datetime1">
              <a:rPr lang="de-DE" noProof="0" smtClean="0"/>
              <a:t>21.07.2022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  <p:cxnSp>
        <p:nvCxnSpPr>
          <p:cNvPr id="16" name="Gerader Verbinde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it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7" name="Bildplatzhalter 2"/>
          <p:cNvSpPr>
            <a:spLocks noGrp="1" noChangeAspect="1"/>
          </p:cNvSpPr>
          <p:nvPr>
            <p:ph type="pic" idx="13" hasCustomPrompt="1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16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2" y="3843867"/>
            <a:ext cx="8304210" cy="457200"/>
          </a:xfrm>
        </p:spPr>
        <p:txBody>
          <a:bodyPr rtlCol="0"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90636D-F4EF-4015-BBCB-0704FAE35E3F}" type="datetime1">
              <a:rPr lang="de-DE" noProof="0" smtClean="0"/>
              <a:t>21.07.2022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84213" y="685800"/>
            <a:ext cx="10058400" cy="2743200"/>
          </a:xfrm>
        </p:spPr>
        <p:txBody>
          <a:bodyPr rtlCol="0" anchor="ctr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84212" y="4114800"/>
            <a:ext cx="8535988" cy="18796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9FF5FA-FFD0-45F4-8867-E38F6CF5808B}" type="datetime1">
              <a:rPr lang="de-DE" noProof="0" smtClean="0"/>
              <a:t>21.07.2022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1" y="685800"/>
            <a:ext cx="9144001" cy="2743200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446212" y="3429000"/>
            <a:ext cx="8534400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84213" y="4301067"/>
            <a:ext cx="8534400" cy="1684865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7133AE-D84C-4643-A61E-2BE70E62E604}" type="datetime1">
              <a:rPr lang="de-DE" noProof="0" smtClean="0"/>
              <a:t>21.07.2022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4" name="Textfeld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de-DE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 rtl="0"/>
            <a:r>
              <a:rPr lang="de-DE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84212" y="3429000"/>
            <a:ext cx="8534400" cy="1697400"/>
          </a:xfrm>
        </p:spPr>
        <p:txBody>
          <a:bodyPr rtlCol="0" anchor="b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84211" y="5132981"/>
            <a:ext cx="8535990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578697-169F-486B-840B-68F25862A37F}" type="datetime1">
              <a:rPr lang="de-DE" noProof="0" smtClean="0"/>
              <a:t>21.07.2022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3" y="685800"/>
            <a:ext cx="9144000" cy="2743200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de-DE" noProof="0"/>
              <a:t>Textmasterformate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84211" y="4978400"/>
            <a:ext cx="8534401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DA2556-C42F-4E09-A315-5660BC144DD3}" type="datetime1">
              <a:rPr lang="de-DE" noProof="0" smtClean="0"/>
              <a:t>21.07.2022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1" name="Textfeld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de-DE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 rtl="0"/>
            <a:r>
              <a:rPr lang="de-DE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de-DE" noProof="0"/>
              <a:t>Titelmasterformat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de-DE" noProof="0"/>
              <a:t>Textmasterformate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84211" y="4766732"/>
            <a:ext cx="8534401" cy="1227667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AF8F29-FCA5-47BD-A39A-9FFF07482783}" type="datetime1">
              <a:rPr lang="de-DE" noProof="0" smtClean="0"/>
              <a:t>21.07.2022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73D0B9A-08A8-4C78-A03A-86B9B289C08B}" type="datetime1">
              <a:rPr lang="de-DE" noProof="0" smtClean="0"/>
              <a:t>21.07.2022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8685212" y="685800"/>
            <a:ext cx="2057400" cy="4572000"/>
          </a:xfrm>
        </p:spPr>
        <p:txBody>
          <a:bodyPr vert="eaVert"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85800" y="685800"/>
            <a:ext cx="7823200" cy="5308600"/>
          </a:xfrm>
        </p:spPr>
        <p:txBody>
          <a:bodyPr vert="eaVert" rtlCol="0" anchor="t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40EB389-B14C-4CF4-AF9A-AB1746495FA8}" type="datetime1">
              <a:rPr lang="de-DE" noProof="0" smtClean="0"/>
              <a:t>21.07.2022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47EFA7-967F-4339-AC22-C3696461AADB}" type="datetime1">
              <a:rPr lang="de-DE" noProof="0" smtClean="0"/>
              <a:t>21.07.2022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84211" y="2006600"/>
            <a:ext cx="8534401" cy="2281600"/>
          </a:xfrm>
        </p:spPr>
        <p:txBody>
          <a:bodyPr rtlCol="0" anchor="b">
            <a:normAutofit/>
          </a:bodyPr>
          <a:lstStyle>
            <a:lvl1pPr algn="l">
              <a:defRPr sz="3600" b="0" cap="all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84213" y="4495800"/>
            <a:ext cx="8534400" cy="14986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4248A0-5D25-424E-8B84-AAC2CFDCF2F5}" type="datetime1">
              <a:rPr lang="de-DE" noProof="0" smtClean="0"/>
              <a:t>21.07.2022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684211" y="685800"/>
            <a:ext cx="4937655" cy="3615267"/>
          </a:xfrm>
        </p:spPr>
        <p:txBody>
          <a:bodyPr rtlCol="0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808133" y="685801"/>
            <a:ext cx="4934479" cy="3615266"/>
          </a:xfrm>
        </p:spPr>
        <p:txBody>
          <a:bodyPr rtlCol="0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10C313-8768-4DDD-943B-2E098D61F20F}" type="datetime1">
              <a:rPr lang="de-DE" noProof="0" smtClean="0"/>
              <a:t>21.07.2022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972080" y="685800"/>
            <a:ext cx="4649787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84211" y="1270529"/>
            <a:ext cx="4937655" cy="3030538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79066" y="685800"/>
            <a:ext cx="466513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5806545" y="1262062"/>
            <a:ext cx="4929188" cy="3030538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A23B4C5-6C20-48BF-B349-9AC2590EB50D}" type="datetime1">
              <a:rPr lang="de-DE" noProof="0" smtClean="0"/>
              <a:t>21.07.2022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C17968-8561-4EC0-A58B-1BF4BCD5E08C}" type="datetime1">
              <a:rPr lang="de-DE" noProof="0" smtClean="0"/>
              <a:t>21.07.2022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3DBA20-4B95-4A89-BEE4-1B0B5BC2FE4F}" type="datetime1">
              <a:rPr lang="de-DE" noProof="0" smtClean="0"/>
              <a:t>21.07.2022</a:t>
            </a:fld>
            <a:endParaRPr lang="de-DE" noProof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085012" y="685800"/>
            <a:ext cx="3657600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684212" y="685800"/>
            <a:ext cx="5943601" cy="53086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7085012" y="2209799"/>
            <a:ext cx="3657600" cy="2091267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7C05728-FB1C-4999-9B45-46899B3744F8}" type="datetime1">
              <a:rPr lang="de-DE" noProof="0" smtClean="0"/>
              <a:t>21.07.2022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722812" y="1447800"/>
            <a:ext cx="6019800" cy="11430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4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4722812" y="2777066"/>
            <a:ext cx="6021388" cy="2048933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7AA9E5-A2BE-4D5C-83AF-B101FC28896B}" type="datetime1">
              <a:rPr lang="de-DE" noProof="0" smtClean="0"/>
              <a:t>21.07.2022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e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Gerader Verbinde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fld id="{827B9EE7-8715-413E-A950-81E67EFA5B35}" type="datetime1">
              <a:rPr lang="de-DE" noProof="0" smtClean="0"/>
              <a:t>21.07.2022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6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playground.arduino.cc/Main/I2cScanner/" TargetMode="Externa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7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40.jpe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48.jpg"/><Relationship Id="rId7" Type="http://schemas.openxmlformats.org/officeDocument/2006/relationships/diagramColors" Target="../diagrams/colors6.xml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57.jp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arduino.cc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5" name="Rectangle 1044">
            <a:extLst>
              <a:ext uri="{FF2B5EF4-FFF2-40B4-BE49-F238E27FC236}">
                <a16:creationId xmlns:a16="http://schemas.microsoft.com/office/drawing/2014/main" id="{1511F85B-5967-428B-BE8B-819A79813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DIY Wetterstation v2.0">
            <a:extLst>
              <a:ext uri="{FF2B5EF4-FFF2-40B4-BE49-F238E27FC236}">
                <a16:creationId xmlns:a16="http://schemas.microsoft.com/office/drawing/2014/main" id="{9A014D6E-4D47-E921-DB07-4070C8D436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4" b="1450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47" name="Snip Diagonal Corner Rectangle 6">
            <a:extLst>
              <a:ext uri="{FF2B5EF4-FFF2-40B4-BE49-F238E27FC236}">
                <a16:creationId xmlns:a16="http://schemas.microsoft.com/office/drawing/2014/main" id="{28DA8D05-CF65-4382-8BF4-2A08754DB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gradFill>
            <a:gsLst>
              <a:gs pos="2000">
                <a:schemeClr val="dk2">
                  <a:tint val="97000"/>
                  <a:hueMod val="92000"/>
                  <a:satMod val="169000"/>
                  <a:lumMod val="164000"/>
                  <a:alpha val="79000"/>
                </a:schemeClr>
              </a:gs>
              <a:gs pos="100000">
                <a:schemeClr val="dk2">
                  <a:shade val="96000"/>
                  <a:satMod val="120000"/>
                  <a:lumMod val="90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6BA91D-915C-49E9-BA6D-FB9B677AC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274" y="2509284"/>
            <a:ext cx="6767736" cy="2486049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DIY </a:t>
            </a:r>
            <a:r>
              <a:rPr lang="de-DE" dirty="0" err="1"/>
              <a:t>WetterSTation</a:t>
            </a:r>
            <a:r>
              <a:rPr lang="de-DE"/>
              <a:t> v2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5DB1A8A-4EF6-4157-8A00-84AEDB0883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4249" y="5071532"/>
            <a:ext cx="5133408" cy="914401"/>
          </a:xfrm>
        </p:spPr>
        <p:txBody>
          <a:bodyPr rtlCol="0">
            <a:normAutofit/>
          </a:bodyPr>
          <a:lstStyle/>
          <a:p>
            <a:pPr rtl="0"/>
            <a:r>
              <a:rPr lang="de-DE">
                <a:solidFill>
                  <a:schemeClr val="tx1"/>
                </a:solidFill>
              </a:rPr>
              <a:t>mit ESP8266 Mikrocontroller</a:t>
            </a:r>
          </a:p>
        </p:txBody>
      </p: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E0C6252F-9468-4CFE-8A28-0DFE703FB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1344" y="9144"/>
            <a:ext cx="6080656" cy="6163733"/>
            <a:chOff x="6108170" y="8467"/>
            <a:chExt cx="6080656" cy="6163733"/>
          </a:xfrm>
        </p:grpSpPr>
        <p:cxnSp>
          <p:nvCxnSpPr>
            <p:cNvPr id="1050" name="Straight Connector 1049">
              <a:extLst>
                <a:ext uri="{FF2B5EF4-FFF2-40B4-BE49-F238E27FC236}">
                  <a16:creationId xmlns:a16="http://schemas.microsoft.com/office/drawing/2014/main" id="{F873F8F7-6FEE-4BB3-94A3-78B5C2FF1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Straight Connector 1050">
              <a:extLst>
                <a:ext uri="{FF2B5EF4-FFF2-40B4-BE49-F238E27FC236}">
                  <a16:creationId xmlns:a16="http://schemas.microsoft.com/office/drawing/2014/main" id="{FF5B2264-1E71-4A5B-ABFC-2832FD78E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Straight Connector 1051">
              <a:extLst>
                <a:ext uri="{FF2B5EF4-FFF2-40B4-BE49-F238E27FC236}">
                  <a16:creationId xmlns:a16="http://schemas.microsoft.com/office/drawing/2014/main" id="{C6E0A76D-9460-46B8-BD58-9E9BF9CEB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3" name="Straight Connector 1052">
              <a:extLst>
                <a:ext uri="{FF2B5EF4-FFF2-40B4-BE49-F238E27FC236}">
                  <a16:creationId xmlns:a16="http://schemas.microsoft.com/office/drawing/2014/main" id="{47E3790F-67C5-42CD-B933-75C6F325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Straight Connector 1053">
              <a:extLst>
                <a:ext uri="{FF2B5EF4-FFF2-40B4-BE49-F238E27FC236}">
                  <a16:creationId xmlns:a16="http://schemas.microsoft.com/office/drawing/2014/main" id="{4EF3C2C4-F6BB-4D14-8577-3649162D0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081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8B120A-E9DB-4F1A-238C-77A49F5EE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IDE</a:t>
            </a:r>
            <a:br>
              <a:rPr lang="de-DE" dirty="0"/>
            </a:br>
            <a:r>
              <a:rPr lang="de-DE" sz="2400" cap="none" dirty="0"/>
              <a:t>Toolbar &amp; Funktionen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D346639-782E-3FA7-00B7-ED48E4733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408" y="1665513"/>
            <a:ext cx="4610743" cy="1162212"/>
          </a:xfrm>
          <a:prstGeom prst="rect">
            <a:avLst/>
          </a:prstGeom>
        </p:spPr>
      </p:pic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2FA94DC6-2B87-8170-250F-F6D8DCE45E4E}"/>
              </a:ext>
            </a:extLst>
          </p:cNvPr>
          <p:cNvGrpSpPr/>
          <p:nvPr/>
        </p:nvGrpSpPr>
        <p:grpSpPr>
          <a:xfrm>
            <a:off x="8544462" y="337866"/>
            <a:ext cx="2318584" cy="3434928"/>
            <a:chOff x="5517253" y="1373820"/>
            <a:chExt cx="2318584" cy="3434928"/>
          </a:xfrm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227CD9FB-408B-E1F6-1DEA-448C486D3B8F}"/>
                </a:ext>
              </a:extLst>
            </p:cNvPr>
            <p:cNvSpPr/>
            <p:nvPr/>
          </p:nvSpPr>
          <p:spPr>
            <a:xfrm>
              <a:off x="5524500" y="1373820"/>
              <a:ext cx="2304090" cy="476250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5089B912-D7FC-3D3B-5164-0E19163FF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3729" r="93795" b="33049"/>
            <a:stretch/>
          </p:blipFill>
          <p:spPr>
            <a:xfrm>
              <a:off x="5601220" y="1477007"/>
              <a:ext cx="286128" cy="269876"/>
            </a:xfrm>
            <a:prstGeom prst="rect">
              <a:avLst/>
            </a:prstGeom>
          </p:spPr>
        </p:pic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F35B2BD0-4920-522F-E219-526228A212CA}"/>
                </a:ext>
              </a:extLst>
            </p:cNvPr>
            <p:cNvSpPr/>
            <p:nvPr/>
          </p:nvSpPr>
          <p:spPr>
            <a:xfrm>
              <a:off x="5524500" y="1955536"/>
              <a:ext cx="2304090" cy="476250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6448DDC1-76CC-A489-CF32-BB82E01B3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840" t="43729" r="88139" b="33049"/>
            <a:stretch/>
          </p:blipFill>
          <p:spPr>
            <a:xfrm>
              <a:off x="5609743" y="2058723"/>
              <a:ext cx="277605" cy="269876"/>
            </a:xfrm>
            <a:prstGeom prst="rect">
              <a:avLst/>
            </a:prstGeom>
          </p:spPr>
        </p:pic>
        <p:sp>
          <p:nvSpPr>
            <p:cNvPr id="16" name="Rechteck: abgerundete Ecken 15">
              <a:extLst>
                <a:ext uri="{FF2B5EF4-FFF2-40B4-BE49-F238E27FC236}">
                  <a16:creationId xmlns:a16="http://schemas.microsoft.com/office/drawing/2014/main" id="{12DB4947-38F2-F14A-46AA-6BE6DCE92B31}"/>
                </a:ext>
              </a:extLst>
            </p:cNvPr>
            <p:cNvSpPr/>
            <p:nvPr/>
          </p:nvSpPr>
          <p:spPr>
            <a:xfrm>
              <a:off x="5517254" y="2537252"/>
              <a:ext cx="2311336" cy="476250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10FD1BB5-11B1-D6C9-006D-4BA88D893E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399" t="43682" r="81765" b="33096"/>
            <a:stretch/>
          </p:blipFill>
          <p:spPr>
            <a:xfrm>
              <a:off x="5618266" y="2640439"/>
              <a:ext cx="269082" cy="269876"/>
            </a:xfrm>
            <a:prstGeom prst="rect">
              <a:avLst/>
            </a:prstGeom>
          </p:spPr>
        </p:pic>
        <p:sp>
          <p:nvSpPr>
            <p:cNvPr id="18" name="Rechteck: abgerundete Ecken 17">
              <a:extLst>
                <a:ext uri="{FF2B5EF4-FFF2-40B4-BE49-F238E27FC236}">
                  <a16:creationId xmlns:a16="http://schemas.microsoft.com/office/drawing/2014/main" id="{76099FEF-B538-767B-38C2-76DAF5518521}"/>
                </a:ext>
              </a:extLst>
            </p:cNvPr>
            <p:cNvSpPr/>
            <p:nvPr/>
          </p:nvSpPr>
          <p:spPr>
            <a:xfrm>
              <a:off x="5517253" y="3156366"/>
              <a:ext cx="2311337" cy="476250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36F0E7BD-BC50-E9C2-C5D8-297AAF292C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080" t="44115" r="76084" b="32663"/>
            <a:stretch/>
          </p:blipFill>
          <p:spPr>
            <a:xfrm>
              <a:off x="5611916" y="3259553"/>
              <a:ext cx="269082" cy="269876"/>
            </a:xfrm>
            <a:prstGeom prst="rect">
              <a:avLst/>
            </a:prstGeom>
          </p:spPr>
        </p:pic>
        <p:sp>
          <p:nvSpPr>
            <p:cNvPr id="20" name="Rechteck: abgerundete Ecken 19">
              <a:extLst>
                <a:ext uri="{FF2B5EF4-FFF2-40B4-BE49-F238E27FC236}">
                  <a16:creationId xmlns:a16="http://schemas.microsoft.com/office/drawing/2014/main" id="{15BC84A0-768C-349E-D9C8-B1FFBD1A36F0}"/>
                </a:ext>
              </a:extLst>
            </p:cNvPr>
            <p:cNvSpPr/>
            <p:nvPr/>
          </p:nvSpPr>
          <p:spPr>
            <a:xfrm>
              <a:off x="5524499" y="3744432"/>
              <a:ext cx="2311337" cy="476250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3E7577E1-7546-2C97-181B-725F393DD3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554" t="43631" r="70610" b="33147"/>
            <a:stretch/>
          </p:blipFill>
          <p:spPr>
            <a:xfrm>
              <a:off x="5601220" y="3863547"/>
              <a:ext cx="269082" cy="269876"/>
            </a:xfrm>
            <a:prstGeom prst="rect">
              <a:avLst/>
            </a:prstGeom>
          </p:spPr>
        </p:pic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2D3F6EDC-1359-2E58-F5CC-4056299BB6C8}"/>
                </a:ext>
              </a:extLst>
            </p:cNvPr>
            <p:cNvSpPr txBox="1"/>
            <p:nvPr/>
          </p:nvSpPr>
          <p:spPr>
            <a:xfrm>
              <a:off x="5887348" y="1446699"/>
              <a:ext cx="15857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Überprüfen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F151D96F-BF81-5AE7-BC20-C6C905586E1A}"/>
                </a:ext>
              </a:extLst>
            </p:cNvPr>
            <p:cNvSpPr txBox="1"/>
            <p:nvPr/>
          </p:nvSpPr>
          <p:spPr>
            <a:xfrm>
              <a:off x="5894593" y="2020122"/>
              <a:ext cx="1480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Hochladen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12AFC47B-DA05-7F75-516C-4531427AD60D}"/>
                </a:ext>
              </a:extLst>
            </p:cNvPr>
            <p:cNvSpPr txBox="1"/>
            <p:nvPr/>
          </p:nvSpPr>
          <p:spPr>
            <a:xfrm>
              <a:off x="5894594" y="2590276"/>
              <a:ext cx="15857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Neu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0663E16F-D415-3EEF-940C-80042206B0DD}"/>
                </a:ext>
              </a:extLst>
            </p:cNvPr>
            <p:cNvSpPr txBox="1"/>
            <p:nvPr/>
          </p:nvSpPr>
          <p:spPr>
            <a:xfrm>
              <a:off x="5880998" y="3216610"/>
              <a:ext cx="1275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Öffnen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132CD8AB-FD43-AC06-E107-50425D0C0BB5}"/>
                </a:ext>
              </a:extLst>
            </p:cNvPr>
            <p:cNvSpPr txBox="1"/>
            <p:nvPr/>
          </p:nvSpPr>
          <p:spPr>
            <a:xfrm>
              <a:off x="5870302" y="3796079"/>
              <a:ext cx="15857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Speichern</a:t>
              </a:r>
            </a:p>
          </p:txBody>
        </p:sp>
        <p:sp>
          <p:nvSpPr>
            <p:cNvPr id="28" name="Rechteck: abgerundete Ecken 27">
              <a:extLst>
                <a:ext uri="{FF2B5EF4-FFF2-40B4-BE49-F238E27FC236}">
                  <a16:creationId xmlns:a16="http://schemas.microsoft.com/office/drawing/2014/main" id="{8005DCD9-1D98-41CD-04F0-85F72CC951C3}"/>
                </a:ext>
              </a:extLst>
            </p:cNvPr>
            <p:cNvSpPr/>
            <p:nvPr/>
          </p:nvSpPr>
          <p:spPr>
            <a:xfrm>
              <a:off x="5534237" y="4332498"/>
              <a:ext cx="2301600" cy="476250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3680C00C-009F-62F0-8D8C-872AD429C3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1027" t="43604" r="3137" b="33174"/>
            <a:stretch/>
          </p:blipFill>
          <p:spPr>
            <a:xfrm>
              <a:off x="5610957" y="4451613"/>
              <a:ext cx="269082" cy="269876"/>
            </a:xfrm>
            <a:prstGeom prst="rect">
              <a:avLst/>
            </a:prstGeom>
          </p:spPr>
        </p:pic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E8728CC6-CE68-389E-A16F-7CCAA0F02FE8}"/>
                </a:ext>
              </a:extLst>
            </p:cNvPr>
            <p:cNvSpPr txBox="1"/>
            <p:nvPr/>
          </p:nvSpPr>
          <p:spPr>
            <a:xfrm>
              <a:off x="5880038" y="4384145"/>
              <a:ext cx="19557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Serieller Monitor</a:t>
              </a:r>
            </a:p>
          </p:txBody>
        </p:sp>
      </p:grpSp>
      <p:sp>
        <p:nvSpPr>
          <p:cNvPr id="34" name="Legende: mit gebogener Linie 33">
            <a:extLst>
              <a:ext uri="{FF2B5EF4-FFF2-40B4-BE49-F238E27FC236}">
                <a16:creationId xmlns:a16="http://schemas.microsoft.com/office/drawing/2014/main" id="{5BE1ACE9-27FB-2E5A-5204-8C0704965DA8}"/>
              </a:ext>
            </a:extLst>
          </p:cNvPr>
          <p:cNvSpPr/>
          <p:nvPr/>
        </p:nvSpPr>
        <p:spPr>
          <a:xfrm>
            <a:off x="4129922" y="553442"/>
            <a:ext cx="2085786" cy="62031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94215"/>
              <a:gd name="adj6" fmla="val -375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Version der IDE</a:t>
            </a:r>
          </a:p>
        </p:txBody>
      </p:sp>
      <p:sp>
        <p:nvSpPr>
          <p:cNvPr id="35" name="Legende: mit gebogener Linie 34">
            <a:extLst>
              <a:ext uri="{FF2B5EF4-FFF2-40B4-BE49-F238E27FC236}">
                <a16:creationId xmlns:a16="http://schemas.microsoft.com/office/drawing/2014/main" id="{2EFAFBEF-E0F2-EE25-AFBC-1FE37B2C911C}"/>
              </a:ext>
            </a:extLst>
          </p:cNvPr>
          <p:cNvSpPr/>
          <p:nvPr/>
        </p:nvSpPr>
        <p:spPr>
          <a:xfrm>
            <a:off x="328214" y="553442"/>
            <a:ext cx="1554194" cy="620317"/>
          </a:xfrm>
          <a:prstGeom prst="borderCallout2">
            <a:avLst>
              <a:gd name="adj1" fmla="val 13943"/>
              <a:gd name="adj2" fmla="val 103172"/>
              <a:gd name="adj3" fmla="val 13943"/>
              <a:gd name="adj4" fmla="val 115328"/>
              <a:gd name="adj5" fmla="val 198895"/>
              <a:gd name="adj6" fmla="val 1522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Dateiname</a:t>
            </a:r>
          </a:p>
        </p:txBody>
      </p:sp>
      <p:sp>
        <p:nvSpPr>
          <p:cNvPr id="36" name="Legende: mit gebogener Linie 35">
            <a:extLst>
              <a:ext uri="{FF2B5EF4-FFF2-40B4-BE49-F238E27FC236}">
                <a16:creationId xmlns:a16="http://schemas.microsoft.com/office/drawing/2014/main" id="{23837B42-A6FB-9491-8725-9AF30EA94EF8}"/>
              </a:ext>
            </a:extLst>
          </p:cNvPr>
          <p:cNvSpPr/>
          <p:nvPr/>
        </p:nvSpPr>
        <p:spPr>
          <a:xfrm>
            <a:off x="3440373" y="3152477"/>
            <a:ext cx="2301600" cy="620317"/>
          </a:xfrm>
          <a:prstGeom prst="borderCallout2">
            <a:avLst>
              <a:gd name="adj1" fmla="val 13943"/>
              <a:gd name="adj2" fmla="val 103172"/>
              <a:gd name="adj3" fmla="val 13943"/>
              <a:gd name="adj4" fmla="val 115328"/>
              <a:gd name="adj5" fmla="val -79899"/>
              <a:gd name="adj6" fmla="val 1195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zusätzliche Datei anlegen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DA3FB35-C20E-C57F-A94E-2CC9AC7C5E93}"/>
              </a:ext>
            </a:extLst>
          </p:cNvPr>
          <p:cNvGrpSpPr/>
          <p:nvPr/>
        </p:nvGrpSpPr>
        <p:grpSpPr>
          <a:xfrm>
            <a:off x="684212" y="3907388"/>
            <a:ext cx="9610146" cy="811007"/>
            <a:chOff x="104510" y="3948784"/>
            <a:chExt cx="9610146" cy="811007"/>
          </a:xfrm>
        </p:grpSpPr>
        <p:sp>
          <p:nvSpPr>
            <p:cNvPr id="37" name="Legende: mit gebogener Linie 36">
              <a:extLst>
                <a:ext uri="{FF2B5EF4-FFF2-40B4-BE49-F238E27FC236}">
                  <a16:creationId xmlns:a16="http://schemas.microsoft.com/office/drawing/2014/main" id="{CF8BA0B9-EA61-CAD9-997F-CB7CAFB446BA}"/>
                </a:ext>
              </a:extLst>
            </p:cNvPr>
            <p:cNvSpPr/>
            <p:nvPr/>
          </p:nvSpPr>
          <p:spPr>
            <a:xfrm>
              <a:off x="5053342" y="3948784"/>
              <a:ext cx="2837602" cy="637335"/>
            </a:xfrm>
            <a:prstGeom prst="borderCallout2">
              <a:avLst>
                <a:gd name="adj1" fmla="val 25159"/>
                <a:gd name="adj2" fmla="val -5651"/>
                <a:gd name="adj3" fmla="val 25159"/>
                <a:gd name="adj4" fmla="val -13359"/>
                <a:gd name="adj5" fmla="val 104709"/>
                <a:gd name="adj6" fmla="val -374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unten rechts gewählter Mikrocontroller</a:t>
              </a:r>
            </a:p>
          </p:txBody>
        </p:sp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9A23BC62-FC0E-BCA7-3EB0-2A512E21E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510" y="4635831"/>
              <a:ext cx="9610146" cy="123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3205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2CE031E-EE35-4AA7-9784-80509332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18D62D3-5800-4F4A-95BE-C1A2BB8B2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C9E4F52-5D94-4242-AC69-EE6A23FAB1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22CC7C0-D1D6-4FF0-A60C-1AEB9C873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B43E48-8275-4871-8745-F5CB75CFD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87ED701-F942-4771-8F92-6EFCC2E8E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3197AB4-D7CE-2735-05E5-0DFF55CD5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Arduino IDE</a:t>
            </a:r>
            <a:br>
              <a:rPr lang="en-US" dirty="0"/>
            </a:br>
            <a:r>
              <a:rPr lang="en-US" sz="2400" cap="none" dirty="0" err="1"/>
              <a:t>Funktionen</a:t>
            </a:r>
            <a:r>
              <a:rPr lang="en-US" sz="2400" cap="none" dirty="0"/>
              <a:t> setup &amp; loop</a:t>
            </a:r>
            <a:endParaRPr lang="en-US" dirty="0"/>
          </a:p>
        </p:txBody>
      </p:sp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78C1C6B8-0FDD-5274-1CB7-795174307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39" y="1407393"/>
            <a:ext cx="5304759" cy="2228392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F6555F-8293-B204-C621-0CB3734806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99654" y="733647"/>
            <a:ext cx="5447181" cy="35758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 err="1">
                <a:solidFill>
                  <a:schemeClr val="tx1"/>
                </a:solidFill>
              </a:rPr>
              <a:t>Funktion</a:t>
            </a:r>
            <a:r>
              <a:rPr lang="en-US" sz="2400" dirty="0">
                <a:solidFill>
                  <a:schemeClr val="tx1"/>
                </a:solidFill>
              </a:rPr>
              <a:t> „setup“ </a:t>
            </a:r>
            <a:r>
              <a:rPr lang="en-US" sz="2400" dirty="0" err="1">
                <a:solidFill>
                  <a:schemeClr val="tx1"/>
                </a:solidFill>
              </a:rPr>
              <a:t>wird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einmalig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ausgeführt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wenn</a:t>
            </a:r>
            <a:r>
              <a:rPr lang="en-US" sz="2400" dirty="0">
                <a:solidFill>
                  <a:schemeClr val="tx1"/>
                </a:solidFill>
              </a:rPr>
              <a:t> der </a:t>
            </a:r>
            <a:r>
              <a:rPr lang="en-US" sz="2400" dirty="0" err="1">
                <a:solidFill>
                  <a:schemeClr val="tx1"/>
                </a:solidFill>
              </a:rPr>
              <a:t>Mikrocontroller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gestartet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wird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r>
              <a:rPr lang="en-US" sz="2400" dirty="0" err="1">
                <a:solidFill>
                  <a:schemeClr val="tx1"/>
                </a:solidFill>
              </a:rPr>
              <a:t>Funktion</a:t>
            </a:r>
            <a:r>
              <a:rPr lang="en-US" sz="2400" dirty="0">
                <a:solidFill>
                  <a:schemeClr val="tx1"/>
                </a:solidFill>
              </a:rPr>
              <a:t> „loop“ </a:t>
            </a:r>
            <a:r>
              <a:rPr lang="en-US" sz="2400" dirty="0" err="1">
                <a:solidFill>
                  <a:schemeClr val="tx1"/>
                </a:solidFill>
              </a:rPr>
              <a:t>wird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dauerhaft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ausgeführt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7165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9">
            <a:extLst>
              <a:ext uri="{FF2B5EF4-FFF2-40B4-BE49-F238E27FC236}">
                <a16:creationId xmlns:a16="http://schemas.microsoft.com/office/drawing/2014/main" id="{62CE031E-EE35-4AA7-9784-80509332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18D62D3-5800-4F4A-95BE-C1A2BB8B2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11">
              <a:extLst>
                <a:ext uri="{FF2B5EF4-FFF2-40B4-BE49-F238E27FC236}">
                  <a16:creationId xmlns:a16="http://schemas.microsoft.com/office/drawing/2014/main" id="{4C9E4F52-5D94-4242-AC69-EE6A23FAB1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2CC7C0-D1D6-4FF0-A60C-1AEB9C873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13">
              <a:extLst>
                <a:ext uri="{FF2B5EF4-FFF2-40B4-BE49-F238E27FC236}">
                  <a16:creationId xmlns:a16="http://schemas.microsoft.com/office/drawing/2014/main" id="{99B43E48-8275-4871-8745-F5CB75CFD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87ED701-F942-4771-8F92-6EFCC2E8E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3197AB4-D7CE-2735-05E5-0DFF55CD5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Arduino IDE</a:t>
            </a:r>
            <a:br>
              <a:rPr lang="en-US" dirty="0"/>
            </a:br>
            <a:r>
              <a:rPr lang="en-US" cap="none" dirty="0"/>
              <a:t>Ein </a:t>
            </a:r>
            <a:r>
              <a:rPr lang="en-US" cap="none" dirty="0" err="1"/>
              <a:t>kleines</a:t>
            </a:r>
            <a:r>
              <a:rPr lang="en-US" cap="none" dirty="0"/>
              <a:t> </a:t>
            </a:r>
            <a:r>
              <a:rPr lang="en-US" cap="none" dirty="0" err="1"/>
              <a:t>Beispiel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E7054ED-756C-8D68-A88D-A18AE92C6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39" y="860658"/>
            <a:ext cx="5304759" cy="3321862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F6555F-8293-B204-C621-0CB3734806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99654" y="733647"/>
            <a:ext cx="5228520" cy="35758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es </a:t>
            </a:r>
            <a:r>
              <a:rPr lang="en-US" sz="2400" dirty="0" err="1">
                <a:solidFill>
                  <a:schemeClr val="tx1"/>
                </a:solidFill>
              </a:rPr>
              <a:t>wird</a:t>
            </a:r>
            <a:r>
              <a:rPr lang="en-US" sz="2400" dirty="0">
                <a:solidFill>
                  <a:schemeClr val="tx1"/>
                </a:solidFill>
              </a:rPr>
              <a:t> auf der </a:t>
            </a:r>
            <a:r>
              <a:rPr lang="en-US" sz="2400" dirty="0" err="1">
                <a:solidFill>
                  <a:schemeClr val="tx1"/>
                </a:solidFill>
              </a:rPr>
              <a:t>seriellen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Schnittstelle</a:t>
            </a:r>
            <a:r>
              <a:rPr lang="en-US" sz="2400" dirty="0">
                <a:solidFill>
                  <a:schemeClr val="tx1"/>
                </a:solidFill>
              </a:rPr>
              <a:t> der Text “Hello World!” </a:t>
            </a:r>
            <a:r>
              <a:rPr lang="en-US" sz="2400" dirty="0" err="1">
                <a:solidFill>
                  <a:schemeClr val="tx1"/>
                </a:solidFill>
              </a:rPr>
              <a:t>ausgeführt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 err="1">
                <a:solidFill>
                  <a:schemeClr val="tx1"/>
                </a:solidFill>
              </a:rPr>
              <a:t>lesbar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zbsp</a:t>
            </a:r>
            <a:r>
              <a:rPr lang="en-US" sz="2400" dirty="0">
                <a:solidFill>
                  <a:schemeClr val="tx1"/>
                </a:solidFill>
              </a:rPr>
              <a:t>. </a:t>
            </a:r>
            <a:r>
              <a:rPr lang="en-US" sz="2400" dirty="0" err="1">
                <a:solidFill>
                  <a:schemeClr val="tx1"/>
                </a:solidFill>
              </a:rPr>
              <a:t>im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seriellen</a:t>
            </a:r>
            <a:r>
              <a:rPr lang="en-US" sz="2400" dirty="0">
                <a:solidFill>
                  <a:schemeClr val="tx1"/>
                </a:solidFill>
              </a:rPr>
              <a:t> Monitor der Arduino IDE </a:t>
            </a:r>
            <a:r>
              <a:rPr lang="en-US" sz="2400" dirty="0" err="1">
                <a:solidFill>
                  <a:schemeClr val="tx1"/>
                </a:solidFill>
              </a:rPr>
              <a:t>oder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auch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über</a:t>
            </a:r>
            <a:r>
              <a:rPr lang="en-US" sz="2400" dirty="0">
                <a:solidFill>
                  <a:schemeClr val="tx1"/>
                </a:solidFill>
              </a:rPr>
              <a:t> Putty</a:t>
            </a:r>
          </a:p>
        </p:txBody>
      </p:sp>
    </p:spTree>
    <p:extLst>
      <p:ext uri="{BB962C8B-B14F-4D97-AF65-F5344CB8AC3E}">
        <p14:creationId xmlns:p14="http://schemas.microsoft.com/office/powerpoint/2010/main" val="3935479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98A875-D2CA-0A54-00DB-2C348DB29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Arduino IDE</a:t>
            </a:r>
            <a:br>
              <a:rPr lang="en-US" dirty="0"/>
            </a:br>
            <a:r>
              <a:rPr lang="en-US" sz="2400" cap="none" dirty="0" err="1"/>
              <a:t>Ausgabe</a:t>
            </a:r>
            <a:r>
              <a:rPr lang="en-US" sz="2400" cap="none" dirty="0"/>
              <a:t> </a:t>
            </a:r>
            <a:r>
              <a:rPr lang="en-US" sz="2400" cap="none" dirty="0" err="1"/>
              <a:t>im</a:t>
            </a:r>
            <a:r>
              <a:rPr lang="en-US" sz="2400" cap="none" dirty="0"/>
              <a:t> </a:t>
            </a:r>
            <a:r>
              <a:rPr lang="en-US" sz="2400" cap="none" dirty="0" err="1"/>
              <a:t>seriellen</a:t>
            </a:r>
            <a:r>
              <a:rPr lang="en-US" sz="2400" cap="none" dirty="0"/>
              <a:t> Monitor &amp; putty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58B1099-086F-0C0A-4214-E75162CBB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87" y="550257"/>
            <a:ext cx="5078934" cy="324938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75A2421-DE79-BED1-7D95-2E739E1A8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654" y="550256"/>
            <a:ext cx="5215460" cy="329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52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2F1B35-052D-A300-6776-5652C2516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Exkurs </a:t>
            </a:r>
            <a:r>
              <a:rPr lang="de-DE" dirty="0" err="1"/>
              <a:t>Putty</a:t>
            </a:r>
            <a:br>
              <a:rPr lang="de-DE" dirty="0"/>
            </a:br>
            <a:r>
              <a:rPr lang="de-DE" sz="2400" cap="none" dirty="0"/>
              <a:t>Was ist </a:t>
            </a:r>
            <a:r>
              <a:rPr lang="de-DE" sz="2400" cap="none" dirty="0" err="1"/>
              <a:t>putty</a:t>
            </a:r>
            <a:r>
              <a:rPr lang="de-DE" sz="2400" cap="none" dirty="0"/>
              <a:t>?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34846B-BBB1-ECDB-5918-AB122C5248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5615" y="563034"/>
            <a:ext cx="6786693" cy="3615267"/>
          </a:xfrm>
        </p:spPr>
        <p:txBody>
          <a:bodyPr>
            <a:normAutofit/>
          </a:bodyPr>
          <a:lstStyle/>
          <a:p>
            <a:r>
              <a:rPr lang="de-DE" sz="2400" dirty="0">
                <a:solidFill>
                  <a:schemeClr val="tx1"/>
                </a:solidFill>
              </a:rPr>
              <a:t>Download unter putty.org</a:t>
            </a:r>
          </a:p>
          <a:p>
            <a:r>
              <a:rPr lang="de-DE" sz="2400" dirty="0">
                <a:solidFill>
                  <a:schemeClr val="tx1"/>
                </a:solidFill>
              </a:rPr>
              <a:t>Programm zum Aufbau einer Verbindung zu einem entfernten Computer / Gerät per SSH, Serial oder anderen Schnittstellen</a:t>
            </a:r>
          </a:p>
          <a:p>
            <a:r>
              <a:rPr lang="de-DE" sz="2400" dirty="0" err="1">
                <a:solidFill>
                  <a:schemeClr val="tx1"/>
                </a:solidFill>
              </a:rPr>
              <a:t>Logging</a:t>
            </a:r>
            <a:r>
              <a:rPr lang="de-DE" sz="2400" dirty="0">
                <a:solidFill>
                  <a:schemeClr val="tx1"/>
                </a:solidFill>
              </a:rPr>
              <a:t> der Ausgaben in Datei möglich</a:t>
            </a:r>
          </a:p>
          <a:p>
            <a:r>
              <a:rPr lang="de-DE" sz="2400" dirty="0">
                <a:solidFill>
                  <a:schemeClr val="tx1"/>
                </a:solidFill>
              </a:rPr>
              <a:t>viele nützliche Features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C7146BD-FBC5-B913-564F-9D8F0B03A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30" y="265348"/>
            <a:ext cx="4305901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55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A77EBF-07A1-104D-09CE-256E4B0BC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Exkurs </a:t>
            </a:r>
            <a:r>
              <a:rPr lang="de-DE" dirty="0" err="1"/>
              <a:t>Putty</a:t>
            </a:r>
            <a:br>
              <a:rPr lang="de-DE" dirty="0"/>
            </a:br>
            <a:r>
              <a:rPr lang="de-DE" sz="2400" cap="none" dirty="0"/>
              <a:t>Loggen der Daten in eine Datei</a:t>
            </a:r>
            <a:endParaRPr lang="de-DE" sz="2400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382BF673-65E7-D475-5FF7-78361D8CCB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7982" y="312576"/>
            <a:ext cx="3696519" cy="3614738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9866497-6E33-2798-BCA3-E590853C7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116" y="432826"/>
            <a:ext cx="5938143" cy="349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29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A74128-2428-52DC-1B20-F1CE4C9F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C/C++ programmieren</a:t>
            </a:r>
            <a:br>
              <a:rPr lang="de-DE" dirty="0"/>
            </a:br>
            <a:r>
              <a:rPr lang="de-DE" sz="2400" cap="none" dirty="0"/>
              <a:t>kurze Einführung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ED9AD72-FD7F-672E-867A-20C2D37BF1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70944" y="383798"/>
            <a:ext cx="7664586" cy="3615266"/>
          </a:xfrm>
        </p:spPr>
        <p:txBody>
          <a:bodyPr>
            <a:normAutofit/>
          </a:bodyPr>
          <a:lstStyle/>
          <a:p>
            <a:r>
              <a:rPr lang="de-DE" sz="2400" dirty="0">
                <a:solidFill>
                  <a:schemeClr val="tx1"/>
                </a:solidFill>
              </a:rPr>
              <a:t>Kommentare am Code helfen diesen zu verstehen</a:t>
            </a:r>
          </a:p>
          <a:p>
            <a:r>
              <a:rPr lang="de-DE" sz="2400" dirty="0">
                <a:solidFill>
                  <a:schemeClr val="tx1"/>
                </a:solidFill>
              </a:rPr>
              <a:t>speichern von Werte in Feldern, Variablen</a:t>
            </a:r>
          </a:p>
          <a:p>
            <a:r>
              <a:rPr lang="de-DE" sz="2400" dirty="0">
                <a:solidFill>
                  <a:schemeClr val="tx1"/>
                </a:solidFill>
              </a:rPr>
              <a:t>Ganze Zahlen als Integer, Long</a:t>
            </a:r>
          </a:p>
          <a:p>
            <a:r>
              <a:rPr lang="de-DE" sz="2400" dirty="0">
                <a:solidFill>
                  <a:schemeClr val="tx1"/>
                </a:solidFill>
              </a:rPr>
              <a:t>Gleitkommazahlen als </a:t>
            </a:r>
            <a:r>
              <a:rPr lang="de-DE" sz="2400" dirty="0" err="1">
                <a:solidFill>
                  <a:schemeClr val="tx1"/>
                </a:solidFill>
              </a:rPr>
              <a:t>Float</a:t>
            </a:r>
            <a:r>
              <a:rPr lang="de-DE" sz="2400" dirty="0">
                <a:solidFill>
                  <a:schemeClr val="tx1"/>
                </a:solidFill>
              </a:rPr>
              <a:t> oder Double</a:t>
            </a:r>
          </a:p>
          <a:p>
            <a:r>
              <a:rPr lang="de-DE" sz="2400" dirty="0">
                <a:solidFill>
                  <a:schemeClr val="tx1"/>
                </a:solidFill>
              </a:rPr>
              <a:t>eine Liste von Werten als Array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1E0D79A-4AFB-A500-A522-0B771CC91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52" y="161742"/>
            <a:ext cx="3528772" cy="423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7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3A0D64-520D-2831-7730-41B871E9B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C/C++ programmieren</a:t>
            </a:r>
            <a:br>
              <a:rPr lang="de-DE" dirty="0"/>
            </a:br>
            <a:r>
              <a:rPr lang="de-DE" sz="2400" cap="none" dirty="0"/>
              <a:t>Funktionen</a:t>
            </a:r>
            <a:endParaRPr lang="de-DE" sz="240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F8C1498-34EB-CEE0-1EEE-9718335AE9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66549" y="648738"/>
            <a:ext cx="4934479" cy="3615266"/>
          </a:xfrm>
        </p:spPr>
        <p:txBody>
          <a:bodyPr>
            <a:normAutofit/>
          </a:bodyPr>
          <a:lstStyle/>
          <a:p>
            <a:r>
              <a:rPr lang="de-DE" sz="2400" dirty="0">
                <a:solidFill>
                  <a:schemeClr val="tx1"/>
                </a:solidFill>
              </a:rPr>
              <a:t>Funktionen dienen zum strukturieren von Code</a:t>
            </a:r>
          </a:p>
          <a:p>
            <a:r>
              <a:rPr lang="de-DE" sz="2400" dirty="0">
                <a:solidFill>
                  <a:schemeClr val="tx1"/>
                </a:solidFill>
              </a:rPr>
              <a:t>redundanter Code entfällt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9FAEABE-B2DA-87FB-EE56-B636A6D1D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35" y="700661"/>
            <a:ext cx="6113494" cy="33400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66650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79715-0117-0429-FEC1-4CFE5EBA3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C/C++ programmieren</a:t>
            </a:r>
            <a:br>
              <a:rPr lang="de-DE" dirty="0"/>
            </a:br>
            <a:r>
              <a:rPr lang="de-DE" sz="2400" cap="none" dirty="0"/>
              <a:t>Einen kleinen Taschenrechner programmieren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8AF673C-CFFF-82A5-3963-6532D3C19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65322" y="484465"/>
            <a:ext cx="3699544" cy="3615266"/>
          </a:xfrm>
        </p:spPr>
        <p:txBody>
          <a:bodyPr>
            <a:normAutofit/>
          </a:bodyPr>
          <a:lstStyle/>
          <a:p>
            <a:r>
              <a:rPr lang="de-DE" sz="2800" dirty="0">
                <a:solidFill>
                  <a:schemeClr val="tx1"/>
                </a:solidFill>
              </a:rPr>
              <a:t>Funktionen für </a:t>
            </a:r>
          </a:p>
          <a:p>
            <a:pPr lvl="1"/>
            <a:r>
              <a:rPr lang="de-DE" sz="2600" dirty="0" err="1">
                <a:solidFill>
                  <a:schemeClr val="tx1"/>
                </a:solidFill>
              </a:rPr>
              <a:t>addition</a:t>
            </a:r>
            <a:r>
              <a:rPr lang="de-DE" sz="2600" dirty="0">
                <a:solidFill>
                  <a:schemeClr val="tx1"/>
                </a:solidFill>
              </a:rPr>
              <a:t>, </a:t>
            </a:r>
          </a:p>
          <a:p>
            <a:pPr lvl="1"/>
            <a:r>
              <a:rPr lang="de-DE" sz="2600" dirty="0" err="1">
                <a:solidFill>
                  <a:schemeClr val="tx1"/>
                </a:solidFill>
              </a:rPr>
              <a:t>subtraktion</a:t>
            </a:r>
            <a:r>
              <a:rPr lang="de-DE" sz="2600" dirty="0">
                <a:solidFill>
                  <a:schemeClr val="tx1"/>
                </a:solidFill>
              </a:rPr>
              <a:t>, </a:t>
            </a:r>
          </a:p>
          <a:p>
            <a:pPr lvl="1"/>
            <a:r>
              <a:rPr lang="de-DE" sz="2600" dirty="0" err="1">
                <a:solidFill>
                  <a:schemeClr val="tx1"/>
                </a:solidFill>
              </a:rPr>
              <a:t>multiplikation</a:t>
            </a:r>
            <a:r>
              <a:rPr lang="de-DE" sz="2600" dirty="0">
                <a:solidFill>
                  <a:schemeClr val="tx1"/>
                </a:solidFill>
              </a:rPr>
              <a:t>, </a:t>
            </a:r>
          </a:p>
          <a:p>
            <a:pPr lvl="1"/>
            <a:r>
              <a:rPr lang="de-DE" sz="2600" dirty="0" err="1">
                <a:solidFill>
                  <a:schemeClr val="tx1"/>
                </a:solidFill>
              </a:rPr>
              <a:t>division</a:t>
            </a:r>
            <a:r>
              <a:rPr lang="de-DE" sz="2600" dirty="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r>
              <a:rPr lang="de-DE" sz="2800" dirty="0">
                <a:solidFill>
                  <a:schemeClr val="tx1"/>
                </a:solidFill>
              </a:rPr>
              <a:t>zweier Zahlen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8239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76673D-5AF1-1CFD-BE8B-3EEC7553D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Platine „DIY Wetterstation v2“</a:t>
            </a:r>
            <a:br>
              <a:rPr lang="de-DE" dirty="0"/>
            </a:br>
            <a:r>
              <a:rPr lang="de-DE" sz="2400" cap="none" dirty="0"/>
              <a:t>Aufbau &amp; Überblick</a:t>
            </a:r>
            <a:endParaRPr lang="de-DE" dirty="0"/>
          </a:p>
        </p:txBody>
      </p:sp>
      <p:pic>
        <p:nvPicPr>
          <p:cNvPr id="6" name="Inhaltsplatzhalter 5" descr="Ein Bild, das Text, Elektronik, Schaltkreis enthält.&#10;&#10;Automatisch generierte Beschreibung">
            <a:extLst>
              <a:ext uri="{FF2B5EF4-FFF2-40B4-BE49-F238E27FC236}">
                <a16:creationId xmlns:a16="http://schemas.microsoft.com/office/drawing/2014/main" id="{E2A22CD4-CA0A-0D93-0A81-904BDEEA99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6141" t="7873" r="20747" b="11075"/>
          <a:stretch/>
        </p:blipFill>
        <p:spPr>
          <a:xfrm>
            <a:off x="1520890" y="1194318"/>
            <a:ext cx="3041779" cy="2929812"/>
          </a:xfr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1D5883-82DC-515A-71A0-91978BAC6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6166120" cy="3615266"/>
          </a:xfrm>
        </p:spPr>
        <p:txBody>
          <a:bodyPr>
            <a:normAutofit fontScale="85000" lnSpcReduction="20000"/>
          </a:bodyPr>
          <a:lstStyle/>
          <a:p>
            <a:r>
              <a:rPr lang="de-DE" sz="2800" dirty="0">
                <a:solidFill>
                  <a:schemeClr val="tx1"/>
                </a:solidFill>
              </a:rPr>
              <a:t>Platine verfügt über </a:t>
            </a:r>
            <a:r>
              <a:rPr lang="de-DE" sz="2800" dirty="0" err="1">
                <a:solidFill>
                  <a:schemeClr val="tx1"/>
                </a:solidFill>
              </a:rPr>
              <a:t>Buchsenleisten</a:t>
            </a:r>
            <a:r>
              <a:rPr lang="de-DE" sz="2800" dirty="0">
                <a:solidFill>
                  <a:schemeClr val="tx1"/>
                </a:solidFill>
              </a:rPr>
              <a:t> für die Sensoren</a:t>
            </a:r>
          </a:p>
          <a:p>
            <a:pPr lvl="1"/>
            <a:r>
              <a:rPr lang="de-DE" sz="2400" dirty="0">
                <a:solidFill>
                  <a:schemeClr val="tx1"/>
                </a:solidFill>
              </a:rPr>
              <a:t>BMP180</a:t>
            </a:r>
          </a:p>
          <a:p>
            <a:pPr lvl="1"/>
            <a:r>
              <a:rPr lang="de-DE" sz="2400" dirty="0">
                <a:solidFill>
                  <a:schemeClr val="tx1"/>
                </a:solidFill>
              </a:rPr>
              <a:t>UV-Sensor</a:t>
            </a:r>
          </a:p>
          <a:p>
            <a:pPr lvl="1"/>
            <a:r>
              <a:rPr lang="de-DE" sz="2400" dirty="0">
                <a:solidFill>
                  <a:schemeClr val="tx1"/>
                </a:solidFill>
              </a:rPr>
              <a:t>DHT11</a:t>
            </a:r>
          </a:p>
          <a:p>
            <a:pPr lvl="1"/>
            <a:r>
              <a:rPr lang="de-DE" sz="2400" dirty="0">
                <a:solidFill>
                  <a:schemeClr val="tx1"/>
                </a:solidFill>
              </a:rPr>
              <a:t>0,42“ OLED Display</a:t>
            </a:r>
          </a:p>
          <a:p>
            <a:r>
              <a:rPr lang="de-DE" sz="2800" dirty="0" err="1">
                <a:solidFill>
                  <a:schemeClr val="tx1"/>
                </a:solidFill>
              </a:rPr>
              <a:t>Piezo</a:t>
            </a:r>
            <a:r>
              <a:rPr lang="de-DE" sz="2800" dirty="0">
                <a:solidFill>
                  <a:schemeClr val="tx1"/>
                </a:solidFill>
              </a:rPr>
              <a:t> Buzzer für Soundausgabe</a:t>
            </a:r>
          </a:p>
          <a:p>
            <a:r>
              <a:rPr lang="de-DE" sz="2800" dirty="0">
                <a:solidFill>
                  <a:schemeClr val="tx1"/>
                </a:solidFill>
              </a:rPr>
              <a:t>LED, und</a:t>
            </a:r>
          </a:p>
          <a:p>
            <a:r>
              <a:rPr lang="de-DE" sz="2800" dirty="0">
                <a:solidFill>
                  <a:schemeClr val="tx1"/>
                </a:solidFill>
              </a:rPr>
              <a:t>Taster</a:t>
            </a:r>
          </a:p>
          <a:p>
            <a:endParaRPr lang="de-DE" dirty="0"/>
          </a:p>
        </p:txBody>
      </p:sp>
      <p:sp>
        <p:nvSpPr>
          <p:cNvPr id="7" name="Legende: Linie 6">
            <a:extLst>
              <a:ext uri="{FF2B5EF4-FFF2-40B4-BE49-F238E27FC236}">
                <a16:creationId xmlns:a16="http://schemas.microsoft.com/office/drawing/2014/main" id="{A5039B1B-2CD5-5752-D55A-8E083CA57DB5}"/>
              </a:ext>
            </a:extLst>
          </p:cNvPr>
          <p:cNvSpPr/>
          <p:nvPr/>
        </p:nvSpPr>
        <p:spPr>
          <a:xfrm>
            <a:off x="471196" y="4124130"/>
            <a:ext cx="1231641" cy="363202"/>
          </a:xfrm>
          <a:prstGeom prst="borderCallout1">
            <a:avLst>
              <a:gd name="adj1" fmla="val 18750"/>
              <a:gd name="adj2" fmla="val 109501"/>
              <a:gd name="adj3" fmla="val -194474"/>
              <a:gd name="adj4" fmla="val 154425"/>
            </a:avLst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Taster</a:t>
            </a:r>
          </a:p>
        </p:txBody>
      </p:sp>
      <p:sp>
        <p:nvSpPr>
          <p:cNvPr id="8" name="Legende: Linie 7">
            <a:extLst>
              <a:ext uri="{FF2B5EF4-FFF2-40B4-BE49-F238E27FC236}">
                <a16:creationId xmlns:a16="http://schemas.microsoft.com/office/drawing/2014/main" id="{59040342-A5C2-DDCD-DD06-4AA4036D314C}"/>
              </a:ext>
            </a:extLst>
          </p:cNvPr>
          <p:cNvSpPr/>
          <p:nvPr/>
        </p:nvSpPr>
        <p:spPr>
          <a:xfrm>
            <a:off x="3811412" y="3163509"/>
            <a:ext cx="1231641" cy="363202"/>
          </a:xfrm>
          <a:prstGeom prst="borderCallout1">
            <a:avLst>
              <a:gd name="adj1" fmla="val 48776"/>
              <a:gd name="adj2" fmla="val -5609"/>
              <a:gd name="adj3" fmla="val -99775"/>
              <a:gd name="adj4" fmla="val -25391"/>
            </a:avLst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LED</a:t>
            </a:r>
          </a:p>
        </p:txBody>
      </p:sp>
      <p:sp>
        <p:nvSpPr>
          <p:cNvPr id="9" name="Legende: Linie 8">
            <a:extLst>
              <a:ext uri="{FF2B5EF4-FFF2-40B4-BE49-F238E27FC236}">
                <a16:creationId xmlns:a16="http://schemas.microsoft.com/office/drawing/2014/main" id="{F9AC5374-8E04-B4F0-C0A5-6EC3D036BB2A}"/>
              </a:ext>
            </a:extLst>
          </p:cNvPr>
          <p:cNvSpPr/>
          <p:nvPr/>
        </p:nvSpPr>
        <p:spPr>
          <a:xfrm>
            <a:off x="217747" y="3065798"/>
            <a:ext cx="1231641" cy="363202"/>
          </a:xfrm>
          <a:prstGeom prst="borderCallout1">
            <a:avLst>
              <a:gd name="adj1" fmla="val 18750"/>
              <a:gd name="adj2" fmla="val 109501"/>
              <a:gd name="adj3" fmla="val -150589"/>
              <a:gd name="adj4" fmla="val 126499"/>
            </a:avLst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/>
              <a:t>Piezo</a:t>
            </a:r>
            <a:r>
              <a:rPr lang="de-DE" sz="1400" dirty="0"/>
              <a:t> Buzzer</a:t>
            </a:r>
            <a:endParaRPr lang="de-DE" dirty="0"/>
          </a:p>
        </p:txBody>
      </p:sp>
      <p:sp>
        <p:nvSpPr>
          <p:cNvPr id="10" name="Legende: Linie 9">
            <a:extLst>
              <a:ext uri="{FF2B5EF4-FFF2-40B4-BE49-F238E27FC236}">
                <a16:creationId xmlns:a16="http://schemas.microsoft.com/office/drawing/2014/main" id="{AC1B0D47-E4BD-7263-6424-4EF052FA61C7}"/>
              </a:ext>
            </a:extLst>
          </p:cNvPr>
          <p:cNvSpPr/>
          <p:nvPr/>
        </p:nvSpPr>
        <p:spPr>
          <a:xfrm>
            <a:off x="880191" y="1237690"/>
            <a:ext cx="1231641" cy="363202"/>
          </a:xfrm>
          <a:prstGeom prst="borderCallout1">
            <a:avLst>
              <a:gd name="adj1" fmla="val 18750"/>
              <a:gd name="adj2" fmla="val 109501"/>
              <a:gd name="adj3" fmla="val 172774"/>
              <a:gd name="adj4" fmla="val 140121"/>
            </a:avLst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BMP180</a:t>
            </a:r>
          </a:p>
        </p:txBody>
      </p:sp>
      <p:sp>
        <p:nvSpPr>
          <p:cNvPr id="11" name="Legende: Linie 10">
            <a:extLst>
              <a:ext uri="{FF2B5EF4-FFF2-40B4-BE49-F238E27FC236}">
                <a16:creationId xmlns:a16="http://schemas.microsoft.com/office/drawing/2014/main" id="{F26BC58F-7F93-A4BF-6DDD-8A686484568D}"/>
              </a:ext>
            </a:extLst>
          </p:cNvPr>
          <p:cNvSpPr/>
          <p:nvPr/>
        </p:nvSpPr>
        <p:spPr>
          <a:xfrm>
            <a:off x="4335591" y="1194318"/>
            <a:ext cx="1472542" cy="363202"/>
          </a:xfrm>
          <a:prstGeom prst="borderCallout1">
            <a:avLst>
              <a:gd name="adj1" fmla="val 34918"/>
              <a:gd name="adj2" fmla="val -1522"/>
              <a:gd name="adj3" fmla="val 161225"/>
              <a:gd name="adj4" fmla="val -30258"/>
            </a:avLst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UV-Sensor</a:t>
            </a:r>
          </a:p>
        </p:txBody>
      </p:sp>
      <p:sp>
        <p:nvSpPr>
          <p:cNvPr id="12" name="Legende: Linie 11">
            <a:extLst>
              <a:ext uri="{FF2B5EF4-FFF2-40B4-BE49-F238E27FC236}">
                <a16:creationId xmlns:a16="http://schemas.microsoft.com/office/drawing/2014/main" id="{A124C9BE-DA06-D2D6-4853-F628E09ECFE8}"/>
              </a:ext>
            </a:extLst>
          </p:cNvPr>
          <p:cNvSpPr/>
          <p:nvPr/>
        </p:nvSpPr>
        <p:spPr>
          <a:xfrm>
            <a:off x="4456041" y="2100213"/>
            <a:ext cx="1231641" cy="363202"/>
          </a:xfrm>
          <a:prstGeom prst="borderCallout1">
            <a:avLst>
              <a:gd name="adj1" fmla="val 14130"/>
              <a:gd name="adj2" fmla="val -4247"/>
              <a:gd name="adj3" fmla="val 87313"/>
              <a:gd name="adj4" fmla="val -28797"/>
            </a:avLst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DHT11</a:t>
            </a:r>
          </a:p>
        </p:txBody>
      </p:sp>
      <p:sp>
        <p:nvSpPr>
          <p:cNvPr id="13" name="Legende: Linie 12">
            <a:extLst>
              <a:ext uri="{FF2B5EF4-FFF2-40B4-BE49-F238E27FC236}">
                <a16:creationId xmlns:a16="http://schemas.microsoft.com/office/drawing/2014/main" id="{C337CEAA-CCD9-CD87-21A4-93E4DBBBDA5D}"/>
              </a:ext>
            </a:extLst>
          </p:cNvPr>
          <p:cNvSpPr/>
          <p:nvPr/>
        </p:nvSpPr>
        <p:spPr>
          <a:xfrm>
            <a:off x="684213" y="394178"/>
            <a:ext cx="2250266" cy="363202"/>
          </a:xfrm>
          <a:prstGeom prst="borderCallout1">
            <a:avLst>
              <a:gd name="adj1" fmla="val 18750"/>
              <a:gd name="adj2" fmla="val 109501"/>
              <a:gd name="adj3" fmla="val 339074"/>
              <a:gd name="adj4" fmla="val 124455"/>
            </a:avLst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Sockel für </a:t>
            </a:r>
            <a:r>
              <a:rPr lang="de-DE" sz="1200" dirty="0" err="1"/>
              <a:t>Wemos</a:t>
            </a:r>
            <a:r>
              <a:rPr lang="de-DE" sz="1200" dirty="0"/>
              <a:t> D1 Mini</a:t>
            </a:r>
          </a:p>
        </p:txBody>
      </p:sp>
      <p:sp>
        <p:nvSpPr>
          <p:cNvPr id="14" name="Legende: Linie 13">
            <a:extLst>
              <a:ext uri="{FF2B5EF4-FFF2-40B4-BE49-F238E27FC236}">
                <a16:creationId xmlns:a16="http://schemas.microsoft.com/office/drawing/2014/main" id="{E8034D15-4A46-2181-572B-FD22771F1FD1}"/>
              </a:ext>
            </a:extLst>
          </p:cNvPr>
          <p:cNvSpPr/>
          <p:nvPr/>
        </p:nvSpPr>
        <p:spPr>
          <a:xfrm>
            <a:off x="134224" y="1818004"/>
            <a:ext cx="1676763" cy="363202"/>
          </a:xfrm>
          <a:prstGeom prst="borderCallout1">
            <a:avLst>
              <a:gd name="adj1" fmla="val 18750"/>
              <a:gd name="adj2" fmla="val 109501"/>
              <a:gd name="adj3" fmla="val 179703"/>
              <a:gd name="adj4" fmla="val 132616"/>
            </a:avLst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0,49“ OLED Display</a:t>
            </a:r>
          </a:p>
        </p:txBody>
      </p:sp>
    </p:spTree>
    <p:extLst>
      <p:ext uri="{BB962C8B-B14F-4D97-AF65-F5344CB8AC3E}">
        <p14:creationId xmlns:p14="http://schemas.microsoft.com/office/powerpoint/2010/main" val="951389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e 23">
            <a:extLst>
              <a:ext uri="{FF2B5EF4-FFF2-40B4-BE49-F238E27FC236}">
                <a16:creationId xmlns:a16="http://schemas.microsoft.com/office/drawing/2014/main" id="{62CE031E-EE35-4AA7-9784-80509332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118D62D3-5800-4F4A-95BE-C1A2BB8B2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4C9E4F52-5D94-4242-AC69-EE6A23FAB1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322CC7C0-D1D6-4FF0-A60C-1AEB9C873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99B43E48-8275-4871-8745-F5CB75CFD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E87ED701-F942-4771-8F92-6EFCC2E8E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3CC9E7E-C8DB-4D73-80B6-C5D35AD7F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289" y="4924648"/>
            <a:ext cx="6763874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dirty="0"/>
              <a:t>Agenda</a:t>
            </a:r>
            <a:br>
              <a:rPr lang="de-DE" dirty="0"/>
            </a:br>
            <a:endParaRPr lang="de-DE" dirty="0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29584037-84D4-35F1-C940-05DF7448922E}"/>
              </a:ext>
            </a:extLst>
          </p:cNvPr>
          <p:cNvGrpSpPr/>
          <p:nvPr/>
        </p:nvGrpSpPr>
        <p:grpSpPr>
          <a:xfrm>
            <a:off x="6435319" y="529661"/>
            <a:ext cx="4483506" cy="4399063"/>
            <a:chOff x="6306009" y="374440"/>
            <a:chExt cx="4483506" cy="4399063"/>
          </a:xfrm>
        </p:grpSpPr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2A94A1AD-7488-5E34-BFF8-556C08B69473}"/>
                </a:ext>
              </a:extLst>
            </p:cNvPr>
            <p:cNvGrpSpPr/>
            <p:nvPr/>
          </p:nvGrpSpPr>
          <p:grpSpPr>
            <a:xfrm>
              <a:off x="6306009" y="374440"/>
              <a:ext cx="4462724" cy="480983"/>
              <a:chOff x="6499654" y="1008328"/>
              <a:chExt cx="4462724" cy="480983"/>
            </a:xfrm>
          </p:grpSpPr>
          <p:sp>
            <p:nvSpPr>
              <p:cNvPr id="4" name="Rechteck: abgerundete Ecken 3">
                <a:extLst>
                  <a:ext uri="{FF2B5EF4-FFF2-40B4-BE49-F238E27FC236}">
                    <a16:creationId xmlns:a16="http://schemas.microsoft.com/office/drawing/2014/main" id="{C7FBC6C8-340A-A2FE-8853-85F6069D5ECE}"/>
                  </a:ext>
                </a:extLst>
              </p:cNvPr>
              <p:cNvSpPr/>
              <p:nvPr/>
            </p:nvSpPr>
            <p:spPr>
              <a:xfrm>
                <a:off x="6499654" y="1008328"/>
                <a:ext cx="4462724" cy="480983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2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7" name="Freihandform: Form 6">
                <a:extLst>
                  <a:ext uri="{FF2B5EF4-FFF2-40B4-BE49-F238E27FC236}">
                    <a16:creationId xmlns:a16="http://schemas.microsoft.com/office/drawing/2014/main" id="{BF73C3F1-A3EB-2D34-168C-60B1242BC59B}"/>
                  </a:ext>
                </a:extLst>
              </p:cNvPr>
              <p:cNvSpPr/>
              <p:nvPr/>
            </p:nvSpPr>
            <p:spPr>
              <a:xfrm>
                <a:off x="7218684" y="1090330"/>
                <a:ext cx="2320171" cy="292706"/>
              </a:xfrm>
              <a:custGeom>
                <a:avLst/>
                <a:gdLst>
                  <a:gd name="connsiteX0" fmla="*/ 0 w 3351245"/>
                  <a:gd name="connsiteY0" fmla="*/ 0 h 505005"/>
                  <a:gd name="connsiteX1" fmla="*/ 3351245 w 3351245"/>
                  <a:gd name="connsiteY1" fmla="*/ 0 h 505005"/>
                  <a:gd name="connsiteX2" fmla="*/ 3351245 w 3351245"/>
                  <a:gd name="connsiteY2" fmla="*/ 505005 h 505005"/>
                  <a:gd name="connsiteX3" fmla="*/ 0 w 3351245"/>
                  <a:gd name="connsiteY3" fmla="*/ 505005 h 505005"/>
                  <a:gd name="connsiteX4" fmla="*/ 0 w 3351245"/>
                  <a:gd name="connsiteY4" fmla="*/ 0 h 505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51245" h="505005">
                    <a:moveTo>
                      <a:pt x="0" y="0"/>
                    </a:moveTo>
                    <a:lnTo>
                      <a:pt x="3351245" y="0"/>
                    </a:lnTo>
                    <a:lnTo>
                      <a:pt x="3351245" y="505005"/>
                    </a:lnTo>
                    <a:lnTo>
                      <a:pt x="0" y="505005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2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2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bg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1845" tIns="101845" rIns="101845" bIns="101845" numCol="1" spcCol="1270" rtlCol="0" anchor="ctr" anchorCtr="0">
                <a:noAutofit/>
              </a:bodyPr>
              <a:lstStyle/>
              <a:p>
                <a:pPr marL="0" lvl="0" indent="0" algn="l" defTabSz="800100" rtl="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de-DE" sz="1800" kern="1200" noProof="0" dirty="0">
                    <a:solidFill>
                      <a:prstClr val="white"/>
                    </a:solidFill>
                    <a:latin typeface="+mn-lt"/>
                    <a:ea typeface="+mn-ea"/>
                    <a:cs typeface="+mn-cs"/>
                  </a:rPr>
                  <a:t>Vorstellungsrunde</a:t>
                </a:r>
              </a:p>
            </p:txBody>
          </p:sp>
          <p:pic>
            <p:nvPicPr>
              <p:cNvPr id="16" name="Grafik 15" descr="Chevronpfeile mit einfarbiger Füllung">
                <a:extLst>
                  <a:ext uri="{FF2B5EF4-FFF2-40B4-BE49-F238E27FC236}">
                    <a16:creationId xmlns:a16="http://schemas.microsoft.com/office/drawing/2014/main" id="{424B84B0-BA89-BAD6-98F6-E4C145F201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578789" y="1008328"/>
                <a:ext cx="639895" cy="480983"/>
              </a:xfrm>
              <a:prstGeom prst="rect">
                <a:avLst/>
              </a:prstGeom>
            </p:spPr>
          </p:pic>
        </p:grpSp>
        <p:sp>
          <p:nvSpPr>
            <p:cNvPr id="31" name="Rechteck: abgerundete Ecken 30">
              <a:extLst>
                <a:ext uri="{FF2B5EF4-FFF2-40B4-BE49-F238E27FC236}">
                  <a16:creationId xmlns:a16="http://schemas.microsoft.com/office/drawing/2014/main" id="{D53887BB-71DC-59D8-9ADE-61DD64283BF3}"/>
                </a:ext>
              </a:extLst>
            </p:cNvPr>
            <p:cNvSpPr/>
            <p:nvPr/>
          </p:nvSpPr>
          <p:spPr>
            <a:xfrm>
              <a:off x="6326791" y="1015165"/>
              <a:ext cx="4462724" cy="480983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2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de-DE" dirty="0"/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F21A8703-4A95-D29A-7285-78B2D0E0EDB1}"/>
                </a:ext>
              </a:extLst>
            </p:cNvPr>
            <p:cNvSpPr/>
            <p:nvPr/>
          </p:nvSpPr>
          <p:spPr>
            <a:xfrm>
              <a:off x="7045821" y="1097167"/>
              <a:ext cx="3679360" cy="292706"/>
            </a:xfrm>
            <a:custGeom>
              <a:avLst/>
              <a:gdLst>
                <a:gd name="connsiteX0" fmla="*/ 0 w 3351245"/>
                <a:gd name="connsiteY0" fmla="*/ 0 h 505005"/>
                <a:gd name="connsiteX1" fmla="*/ 3351245 w 3351245"/>
                <a:gd name="connsiteY1" fmla="*/ 0 h 505005"/>
                <a:gd name="connsiteX2" fmla="*/ 3351245 w 3351245"/>
                <a:gd name="connsiteY2" fmla="*/ 505005 h 505005"/>
                <a:gd name="connsiteX3" fmla="*/ 0 w 3351245"/>
                <a:gd name="connsiteY3" fmla="*/ 505005 h 505005"/>
                <a:gd name="connsiteX4" fmla="*/ 0 w 3351245"/>
                <a:gd name="connsiteY4" fmla="*/ 0 h 50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1245" h="505005">
                  <a:moveTo>
                    <a:pt x="0" y="0"/>
                  </a:moveTo>
                  <a:lnTo>
                    <a:pt x="3351245" y="0"/>
                  </a:lnTo>
                  <a:lnTo>
                    <a:pt x="3351245" y="505005"/>
                  </a:lnTo>
                  <a:lnTo>
                    <a:pt x="0" y="5050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845" tIns="101845" rIns="101845" bIns="101845" numCol="1" spcCol="1270" rtlCol="0" anchor="ctr" anchorCtr="0">
              <a:noAutofit/>
            </a:bodyPr>
            <a:lstStyle/>
            <a:p>
              <a:pPr marL="0" lvl="0" indent="0" algn="l" defTabSz="80010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dirty="0">
                  <a:solidFill>
                    <a:prstClr val="white"/>
                  </a:solidFill>
                </a:rPr>
                <a:t>Was wollen wir machen?</a:t>
              </a:r>
              <a:endParaRPr lang="de-DE" sz="1800" kern="1200" noProof="0" dirty="0">
                <a:solidFill>
                  <a:prstClr val="white"/>
                </a:solidFill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33" name="Grafik 32" descr="Chevronpfeile mit einfarbiger Füllung">
              <a:extLst>
                <a:ext uri="{FF2B5EF4-FFF2-40B4-BE49-F238E27FC236}">
                  <a16:creationId xmlns:a16="http://schemas.microsoft.com/office/drawing/2014/main" id="{413AABB2-B65B-71F0-8E27-CD1495FCA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5926" y="1015165"/>
              <a:ext cx="639895" cy="480983"/>
            </a:xfrm>
            <a:prstGeom prst="rect">
              <a:avLst/>
            </a:prstGeom>
          </p:spPr>
        </p:pic>
        <p:sp>
          <p:nvSpPr>
            <p:cNvPr id="35" name="Rechteck: abgerundete Ecken 34">
              <a:extLst>
                <a:ext uri="{FF2B5EF4-FFF2-40B4-BE49-F238E27FC236}">
                  <a16:creationId xmlns:a16="http://schemas.microsoft.com/office/drawing/2014/main" id="{76C07C02-4F63-BF99-0B73-D784B7715923}"/>
                </a:ext>
              </a:extLst>
            </p:cNvPr>
            <p:cNvSpPr/>
            <p:nvPr/>
          </p:nvSpPr>
          <p:spPr>
            <a:xfrm>
              <a:off x="6326791" y="1619713"/>
              <a:ext cx="4462724" cy="54663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2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BB3E1F1B-DBF3-F405-0D96-19A24E688EFE}"/>
                </a:ext>
              </a:extLst>
            </p:cNvPr>
            <p:cNvSpPr/>
            <p:nvPr/>
          </p:nvSpPr>
          <p:spPr>
            <a:xfrm>
              <a:off x="7045821" y="1722497"/>
              <a:ext cx="3587861" cy="292706"/>
            </a:xfrm>
            <a:custGeom>
              <a:avLst/>
              <a:gdLst>
                <a:gd name="connsiteX0" fmla="*/ 0 w 3351245"/>
                <a:gd name="connsiteY0" fmla="*/ 0 h 505005"/>
                <a:gd name="connsiteX1" fmla="*/ 3351245 w 3351245"/>
                <a:gd name="connsiteY1" fmla="*/ 0 h 505005"/>
                <a:gd name="connsiteX2" fmla="*/ 3351245 w 3351245"/>
                <a:gd name="connsiteY2" fmla="*/ 505005 h 505005"/>
                <a:gd name="connsiteX3" fmla="*/ 0 w 3351245"/>
                <a:gd name="connsiteY3" fmla="*/ 505005 h 505005"/>
                <a:gd name="connsiteX4" fmla="*/ 0 w 3351245"/>
                <a:gd name="connsiteY4" fmla="*/ 0 h 50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1245" h="505005">
                  <a:moveTo>
                    <a:pt x="0" y="0"/>
                  </a:moveTo>
                  <a:lnTo>
                    <a:pt x="3351245" y="0"/>
                  </a:lnTo>
                  <a:lnTo>
                    <a:pt x="3351245" y="505005"/>
                  </a:lnTo>
                  <a:lnTo>
                    <a:pt x="0" y="5050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845" tIns="101845" rIns="101845" bIns="101845" numCol="1" spcCol="1270" rtlCol="0" anchor="ctr" anchorCtr="0">
              <a:noAutofit/>
            </a:bodyPr>
            <a:lstStyle/>
            <a:p>
              <a:pPr marL="0" lvl="0" indent="0" algn="l" defTabSz="80010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dirty="0">
                  <a:solidFill>
                    <a:prstClr val="white"/>
                  </a:solidFill>
                </a:rPr>
                <a:t>Einrichten der Entwicklungsumgebung</a:t>
              </a:r>
              <a:endParaRPr lang="de-DE" sz="1800" kern="1200" noProof="0" dirty="0">
                <a:solidFill>
                  <a:prstClr val="white"/>
                </a:solidFill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37" name="Grafik 36" descr="Chevronpfeile mit einfarbiger Füllung">
              <a:extLst>
                <a:ext uri="{FF2B5EF4-FFF2-40B4-BE49-F238E27FC236}">
                  <a16:creationId xmlns:a16="http://schemas.microsoft.com/office/drawing/2014/main" id="{6A1DBF23-9C57-7E47-7723-B37F0684B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5926" y="1640495"/>
              <a:ext cx="639895" cy="480983"/>
            </a:xfrm>
            <a:prstGeom prst="rect">
              <a:avLst/>
            </a:prstGeom>
          </p:spPr>
        </p:pic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F9728B4E-760D-2736-F43A-17848022B745}"/>
                </a:ext>
              </a:extLst>
            </p:cNvPr>
            <p:cNvGrpSpPr/>
            <p:nvPr/>
          </p:nvGrpSpPr>
          <p:grpSpPr>
            <a:xfrm>
              <a:off x="6326791" y="2263330"/>
              <a:ext cx="4462724" cy="480983"/>
              <a:chOff x="6499654" y="1008328"/>
              <a:chExt cx="4462724" cy="480983"/>
            </a:xfrm>
          </p:grpSpPr>
          <p:sp>
            <p:nvSpPr>
              <p:cNvPr id="39" name="Rechteck: abgerundete Ecken 38">
                <a:extLst>
                  <a:ext uri="{FF2B5EF4-FFF2-40B4-BE49-F238E27FC236}">
                    <a16:creationId xmlns:a16="http://schemas.microsoft.com/office/drawing/2014/main" id="{31D305BA-4BD3-FDCC-0281-2261956CDA71}"/>
                  </a:ext>
                </a:extLst>
              </p:cNvPr>
              <p:cNvSpPr/>
              <p:nvPr/>
            </p:nvSpPr>
            <p:spPr>
              <a:xfrm>
                <a:off x="6499654" y="1008328"/>
                <a:ext cx="4462724" cy="480983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2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3BBDCFC9-884D-A53F-DAE7-1C85389461FF}"/>
                  </a:ext>
                </a:extLst>
              </p:cNvPr>
              <p:cNvSpPr/>
              <p:nvPr/>
            </p:nvSpPr>
            <p:spPr>
              <a:xfrm>
                <a:off x="7218684" y="1090330"/>
                <a:ext cx="2320171" cy="292706"/>
              </a:xfrm>
              <a:custGeom>
                <a:avLst/>
                <a:gdLst>
                  <a:gd name="connsiteX0" fmla="*/ 0 w 3351245"/>
                  <a:gd name="connsiteY0" fmla="*/ 0 h 505005"/>
                  <a:gd name="connsiteX1" fmla="*/ 3351245 w 3351245"/>
                  <a:gd name="connsiteY1" fmla="*/ 0 h 505005"/>
                  <a:gd name="connsiteX2" fmla="*/ 3351245 w 3351245"/>
                  <a:gd name="connsiteY2" fmla="*/ 505005 h 505005"/>
                  <a:gd name="connsiteX3" fmla="*/ 0 w 3351245"/>
                  <a:gd name="connsiteY3" fmla="*/ 505005 h 505005"/>
                  <a:gd name="connsiteX4" fmla="*/ 0 w 3351245"/>
                  <a:gd name="connsiteY4" fmla="*/ 0 h 505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51245" h="505005">
                    <a:moveTo>
                      <a:pt x="0" y="0"/>
                    </a:moveTo>
                    <a:lnTo>
                      <a:pt x="3351245" y="0"/>
                    </a:lnTo>
                    <a:lnTo>
                      <a:pt x="3351245" y="505005"/>
                    </a:lnTo>
                    <a:lnTo>
                      <a:pt x="0" y="505005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2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2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bg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1845" tIns="101845" rIns="101845" bIns="101845" numCol="1" spcCol="1270" rtlCol="0" anchor="ctr" anchorCtr="0">
                <a:noAutofit/>
              </a:bodyPr>
              <a:lstStyle/>
              <a:p>
                <a:pPr marL="0" lvl="0" indent="0" algn="l" defTabSz="800100" rtl="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de-DE" sz="1800" kern="1200" noProof="0" dirty="0">
                    <a:solidFill>
                      <a:prstClr val="white"/>
                    </a:solidFill>
                    <a:latin typeface="+mn-lt"/>
                    <a:ea typeface="+mn-ea"/>
                    <a:cs typeface="+mn-cs"/>
                  </a:rPr>
                  <a:t>Aufbau der Platine</a:t>
                </a:r>
              </a:p>
            </p:txBody>
          </p:sp>
          <p:pic>
            <p:nvPicPr>
              <p:cNvPr id="41" name="Grafik 40" descr="Chevronpfeile mit einfarbiger Füllung">
                <a:extLst>
                  <a:ext uri="{FF2B5EF4-FFF2-40B4-BE49-F238E27FC236}">
                    <a16:creationId xmlns:a16="http://schemas.microsoft.com/office/drawing/2014/main" id="{FC912B7D-351A-1CB7-61FD-9D02D83ABE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578789" y="1008328"/>
                <a:ext cx="639895" cy="480983"/>
              </a:xfrm>
              <a:prstGeom prst="rect">
                <a:avLst/>
              </a:prstGeom>
            </p:spPr>
          </p:pic>
        </p:grpSp>
        <p:sp>
          <p:nvSpPr>
            <p:cNvPr id="43" name="Rechteck: abgerundete Ecken 42">
              <a:extLst>
                <a:ext uri="{FF2B5EF4-FFF2-40B4-BE49-F238E27FC236}">
                  <a16:creationId xmlns:a16="http://schemas.microsoft.com/office/drawing/2014/main" id="{D345DAC1-C3B4-809D-3878-A689935ABDD8}"/>
                </a:ext>
              </a:extLst>
            </p:cNvPr>
            <p:cNvSpPr/>
            <p:nvPr/>
          </p:nvSpPr>
          <p:spPr>
            <a:xfrm>
              <a:off x="6326791" y="2892846"/>
              <a:ext cx="4462724" cy="562529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2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4AB0DD68-5997-F95F-FB7B-662FECC43B4E}"/>
                </a:ext>
              </a:extLst>
            </p:cNvPr>
            <p:cNvSpPr/>
            <p:nvPr/>
          </p:nvSpPr>
          <p:spPr>
            <a:xfrm>
              <a:off x="7045821" y="3016412"/>
              <a:ext cx="3679359" cy="292706"/>
            </a:xfrm>
            <a:custGeom>
              <a:avLst/>
              <a:gdLst>
                <a:gd name="connsiteX0" fmla="*/ 0 w 3351245"/>
                <a:gd name="connsiteY0" fmla="*/ 0 h 505005"/>
                <a:gd name="connsiteX1" fmla="*/ 3351245 w 3351245"/>
                <a:gd name="connsiteY1" fmla="*/ 0 h 505005"/>
                <a:gd name="connsiteX2" fmla="*/ 3351245 w 3351245"/>
                <a:gd name="connsiteY2" fmla="*/ 505005 h 505005"/>
                <a:gd name="connsiteX3" fmla="*/ 0 w 3351245"/>
                <a:gd name="connsiteY3" fmla="*/ 505005 h 505005"/>
                <a:gd name="connsiteX4" fmla="*/ 0 w 3351245"/>
                <a:gd name="connsiteY4" fmla="*/ 0 h 50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1245" h="505005">
                  <a:moveTo>
                    <a:pt x="0" y="0"/>
                  </a:moveTo>
                  <a:lnTo>
                    <a:pt x="3351245" y="0"/>
                  </a:lnTo>
                  <a:lnTo>
                    <a:pt x="3351245" y="505005"/>
                  </a:lnTo>
                  <a:lnTo>
                    <a:pt x="0" y="5050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845" tIns="101845" rIns="101845" bIns="101845" numCol="1" spcCol="1270" rtlCol="0" anchor="ctr" anchorCtr="0">
              <a:noAutofit/>
            </a:bodyPr>
            <a:lstStyle/>
            <a:p>
              <a:pPr marL="0" lvl="0" indent="0" algn="l" defTabSz="80010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800" kern="1200" noProof="0" dirty="0">
                  <a:solidFill>
                    <a:prstClr val="white"/>
                  </a:solidFill>
                  <a:latin typeface="+mn-lt"/>
                  <a:ea typeface="+mn-ea"/>
                  <a:cs typeface="+mn-cs"/>
                </a:rPr>
                <a:t>Programmieren der </a:t>
              </a:r>
              <a:br>
                <a:rPr lang="de-DE" sz="1800" kern="1200" noProof="0" dirty="0">
                  <a:solidFill>
                    <a:prstClr val="white"/>
                  </a:solidFill>
                  <a:latin typeface="+mn-lt"/>
                  <a:ea typeface="+mn-ea"/>
                  <a:cs typeface="+mn-cs"/>
                </a:rPr>
              </a:br>
              <a:r>
                <a:rPr lang="de-DE" sz="1800" kern="1200" noProof="0" dirty="0">
                  <a:solidFill>
                    <a:prstClr val="white"/>
                  </a:solidFill>
                  <a:latin typeface="+mn-lt"/>
                  <a:ea typeface="+mn-ea"/>
                  <a:cs typeface="+mn-cs"/>
                </a:rPr>
                <a:t>Sensoren &amp; Aktoren</a:t>
              </a:r>
            </a:p>
          </p:txBody>
        </p:sp>
        <p:pic>
          <p:nvPicPr>
            <p:cNvPr id="45" name="Grafik 44" descr="Chevronpfeile mit einfarbiger Füllung">
              <a:extLst>
                <a:ext uri="{FF2B5EF4-FFF2-40B4-BE49-F238E27FC236}">
                  <a16:creationId xmlns:a16="http://schemas.microsoft.com/office/drawing/2014/main" id="{D3FA65CE-817D-3FDB-C166-CFE5BB5A9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5926" y="2892846"/>
              <a:ext cx="639895" cy="480983"/>
            </a:xfrm>
            <a:prstGeom prst="rect">
              <a:avLst/>
            </a:prstGeom>
          </p:spPr>
        </p:pic>
        <p:sp>
          <p:nvSpPr>
            <p:cNvPr id="47" name="Rechteck: abgerundete Ecken 46">
              <a:extLst>
                <a:ext uri="{FF2B5EF4-FFF2-40B4-BE49-F238E27FC236}">
                  <a16:creationId xmlns:a16="http://schemas.microsoft.com/office/drawing/2014/main" id="{9E8F1340-65CA-31D6-DC88-9405F15257E3}"/>
                </a:ext>
              </a:extLst>
            </p:cNvPr>
            <p:cNvSpPr/>
            <p:nvPr/>
          </p:nvSpPr>
          <p:spPr>
            <a:xfrm>
              <a:off x="6326791" y="3561650"/>
              <a:ext cx="4462724" cy="480983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2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A6B87C21-20B3-6C8C-FEC6-6C0396FA3ABF}"/>
                </a:ext>
              </a:extLst>
            </p:cNvPr>
            <p:cNvSpPr/>
            <p:nvPr/>
          </p:nvSpPr>
          <p:spPr>
            <a:xfrm>
              <a:off x="7045821" y="3643652"/>
              <a:ext cx="3679359" cy="292706"/>
            </a:xfrm>
            <a:custGeom>
              <a:avLst/>
              <a:gdLst>
                <a:gd name="connsiteX0" fmla="*/ 0 w 3351245"/>
                <a:gd name="connsiteY0" fmla="*/ 0 h 505005"/>
                <a:gd name="connsiteX1" fmla="*/ 3351245 w 3351245"/>
                <a:gd name="connsiteY1" fmla="*/ 0 h 505005"/>
                <a:gd name="connsiteX2" fmla="*/ 3351245 w 3351245"/>
                <a:gd name="connsiteY2" fmla="*/ 505005 h 505005"/>
                <a:gd name="connsiteX3" fmla="*/ 0 w 3351245"/>
                <a:gd name="connsiteY3" fmla="*/ 505005 h 505005"/>
                <a:gd name="connsiteX4" fmla="*/ 0 w 3351245"/>
                <a:gd name="connsiteY4" fmla="*/ 0 h 50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1245" h="505005">
                  <a:moveTo>
                    <a:pt x="0" y="0"/>
                  </a:moveTo>
                  <a:lnTo>
                    <a:pt x="3351245" y="0"/>
                  </a:lnTo>
                  <a:lnTo>
                    <a:pt x="3351245" y="505005"/>
                  </a:lnTo>
                  <a:lnTo>
                    <a:pt x="0" y="5050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845" tIns="101845" rIns="101845" bIns="101845" numCol="1" spcCol="1270" rtlCol="0" anchor="ctr" anchorCtr="0">
              <a:noAutofit/>
            </a:bodyPr>
            <a:lstStyle/>
            <a:p>
              <a:pPr marL="0" lvl="0" indent="0" algn="l" defTabSz="80010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800" kern="1200" noProof="0" dirty="0">
                  <a:solidFill>
                    <a:prstClr val="white"/>
                  </a:solidFill>
                  <a:latin typeface="+mn-lt"/>
                  <a:ea typeface="+mn-ea"/>
                  <a:cs typeface="+mn-cs"/>
                </a:rPr>
                <a:t>Anbindung an </a:t>
              </a:r>
              <a:r>
                <a:rPr lang="de-DE" sz="1800" kern="1200" noProof="0" dirty="0" err="1">
                  <a:solidFill>
                    <a:prstClr val="white"/>
                  </a:solidFill>
                  <a:latin typeface="+mn-lt"/>
                  <a:ea typeface="+mn-ea"/>
                  <a:cs typeface="+mn-cs"/>
                </a:rPr>
                <a:t>ThingSpeak</a:t>
              </a:r>
              <a:endParaRPr lang="de-DE" sz="1800" kern="1200" noProof="0" dirty="0">
                <a:solidFill>
                  <a:prstClr val="white"/>
                </a:solidFill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49" name="Grafik 48" descr="Chevronpfeile mit einfarbiger Füllung">
              <a:extLst>
                <a:ext uri="{FF2B5EF4-FFF2-40B4-BE49-F238E27FC236}">
                  <a16:creationId xmlns:a16="http://schemas.microsoft.com/office/drawing/2014/main" id="{BF9D2F0C-A433-659D-FE45-B68B0957B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5926" y="3561650"/>
              <a:ext cx="639895" cy="480983"/>
            </a:xfrm>
            <a:prstGeom prst="rect">
              <a:avLst/>
            </a:prstGeom>
          </p:spPr>
        </p:pic>
        <p:sp>
          <p:nvSpPr>
            <p:cNvPr id="51" name="Rechteck: abgerundete Ecken 50">
              <a:extLst>
                <a:ext uri="{FF2B5EF4-FFF2-40B4-BE49-F238E27FC236}">
                  <a16:creationId xmlns:a16="http://schemas.microsoft.com/office/drawing/2014/main" id="{9B39C298-4F7B-EFFD-D75A-9B1CB9040449}"/>
                </a:ext>
              </a:extLst>
            </p:cNvPr>
            <p:cNvSpPr/>
            <p:nvPr/>
          </p:nvSpPr>
          <p:spPr>
            <a:xfrm>
              <a:off x="6326791" y="4222996"/>
              <a:ext cx="4462724" cy="550507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2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53845FB4-06E5-E00E-FA3F-CD53C838CF66}"/>
                </a:ext>
              </a:extLst>
            </p:cNvPr>
            <p:cNvSpPr/>
            <p:nvPr/>
          </p:nvSpPr>
          <p:spPr>
            <a:xfrm>
              <a:off x="7045821" y="4325780"/>
              <a:ext cx="3679359" cy="292706"/>
            </a:xfrm>
            <a:custGeom>
              <a:avLst/>
              <a:gdLst>
                <a:gd name="connsiteX0" fmla="*/ 0 w 3351245"/>
                <a:gd name="connsiteY0" fmla="*/ 0 h 505005"/>
                <a:gd name="connsiteX1" fmla="*/ 3351245 w 3351245"/>
                <a:gd name="connsiteY1" fmla="*/ 0 h 505005"/>
                <a:gd name="connsiteX2" fmla="*/ 3351245 w 3351245"/>
                <a:gd name="connsiteY2" fmla="*/ 505005 h 505005"/>
                <a:gd name="connsiteX3" fmla="*/ 0 w 3351245"/>
                <a:gd name="connsiteY3" fmla="*/ 505005 h 505005"/>
                <a:gd name="connsiteX4" fmla="*/ 0 w 3351245"/>
                <a:gd name="connsiteY4" fmla="*/ 0 h 50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1245" h="505005">
                  <a:moveTo>
                    <a:pt x="0" y="0"/>
                  </a:moveTo>
                  <a:lnTo>
                    <a:pt x="3351245" y="0"/>
                  </a:lnTo>
                  <a:lnTo>
                    <a:pt x="3351245" y="505005"/>
                  </a:lnTo>
                  <a:lnTo>
                    <a:pt x="0" y="5050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845" tIns="101845" rIns="101845" bIns="101845" numCol="1" spcCol="1270" rtlCol="0" anchor="ctr" anchorCtr="0">
              <a:noAutofit/>
            </a:bodyPr>
            <a:lstStyle/>
            <a:p>
              <a:pPr marL="0" lvl="0" indent="0" algn="l" defTabSz="80010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800" kern="1200" noProof="0" dirty="0">
                  <a:solidFill>
                    <a:prstClr val="white"/>
                  </a:solidFill>
                  <a:latin typeface="+mn-lt"/>
                  <a:ea typeface="+mn-ea"/>
                  <a:cs typeface="+mn-cs"/>
                </a:rPr>
                <a:t>Programmieren einer Webseite mit Sensordaten</a:t>
              </a:r>
            </a:p>
          </p:txBody>
        </p:sp>
        <p:pic>
          <p:nvPicPr>
            <p:cNvPr id="53" name="Grafik 52" descr="Chevronpfeile mit einfarbiger Füllung">
              <a:extLst>
                <a:ext uri="{FF2B5EF4-FFF2-40B4-BE49-F238E27FC236}">
                  <a16:creationId xmlns:a16="http://schemas.microsoft.com/office/drawing/2014/main" id="{DF345EAB-61E1-40B6-2DAE-2DABDEF2E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5926" y="4222996"/>
              <a:ext cx="639895" cy="480983"/>
            </a:xfrm>
            <a:prstGeom prst="rect">
              <a:avLst/>
            </a:prstGeom>
          </p:spPr>
        </p:pic>
      </p:grpSp>
      <p:pic>
        <p:nvPicPr>
          <p:cNvPr id="2052" name="Picture 4" descr="Free Junge, Der Blaues T Shirt Mit Schwarzem Laptop Computer In Einem Schwach Beleuchteten Szenario Trägt Stock Photo">
            <a:extLst>
              <a:ext uri="{FF2B5EF4-FFF2-40B4-BE49-F238E27FC236}">
                <a16:creationId xmlns:a16="http://schemas.microsoft.com/office/drawing/2014/main" id="{9B063263-20FF-7476-B803-9F17F1F12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48" y="790437"/>
            <a:ext cx="5569406" cy="37129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6708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737FD3-E5DA-E7C2-9A56-98563E35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Platine „DIY Wetterstation v2“</a:t>
            </a:r>
            <a:br>
              <a:rPr lang="de-DE" dirty="0"/>
            </a:br>
            <a:r>
              <a:rPr lang="de-DE" sz="2400" cap="none" dirty="0"/>
              <a:t>Warum die Sensoren auf </a:t>
            </a:r>
            <a:r>
              <a:rPr lang="de-DE" sz="2400" cap="none" dirty="0" err="1"/>
              <a:t>Buchsenleisten</a:t>
            </a:r>
            <a:r>
              <a:rPr lang="de-DE" sz="2400" cap="none" dirty="0"/>
              <a:t>?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F66D8FB-C7B1-A09D-310B-B46B6E528B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5785452" cy="3615266"/>
          </a:xfrm>
        </p:spPr>
        <p:txBody>
          <a:bodyPr>
            <a:normAutofit/>
          </a:bodyPr>
          <a:lstStyle/>
          <a:p>
            <a:r>
              <a:rPr lang="de-DE" sz="2400" dirty="0">
                <a:solidFill>
                  <a:schemeClr val="tx1"/>
                </a:solidFill>
              </a:rPr>
              <a:t>Der WiFi Chip wird bei betrieb warm und erzeugt somit im Gehäuse in Klima welches die Werte der Sensoren verfälscht.</a:t>
            </a:r>
          </a:p>
          <a:p>
            <a:r>
              <a:rPr lang="de-DE" sz="2400" dirty="0">
                <a:solidFill>
                  <a:schemeClr val="tx1"/>
                </a:solidFill>
              </a:rPr>
              <a:t>Sensoren können besser platziert werden (</a:t>
            </a:r>
            <a:r>
              <a:rPr lang="de-DE" sz="2400" dirty="0" err="1">
                <a:solidFill>
                  <a:schemeClr val="tx1"/>
                </a:solidFill>
              </a:rPr>
              <a:t>zbsp</a:t>
            </a:r>
            <a:r>
              <a:rPr lang="de-DE" sz="2400" dirty="0">
                <a:solidFill>
                  <a:schemeClr val="tx1"/>
                </a:solidFill>
              </a:rPr>
              <a:t>. UV-Sensor an die Oberfläche)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E1D28A4-1DF4-A9A3-3241-CA27936B10AE}"/>
              </a:ext>
            </a:extLst>
          </p:cNvPr>
          <p:cNvGrpSpPr/>
          <p:nvPr/>
        </p:nvGrpSpPr>
        <p:grpSpPr>
          <a:xfrm>
            <a:off x="1241571" y="1110880"/>
            <a:ext cx="3953122" cy="3190187"/>
            <a:chOff x="1258349" y="863601"/>
            <a:chExt cx="3953122" cy="3190187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609C6A41-025E-DDD8-883E-E256632242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8349" y="863601"/>
              <a:ext cx="3953122" cy="275664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FC48C1DC-0538-55C5-4F41-834C92F8E401}"/>
                </a:ext>
              </a:extLst>
            </p:cNvPr>
            <p:cNvSpPr txBox="1"/>
            <p:nvPr/>
          </p:nvSpPr>
          <p:spPr>
            <a:xfrm>
              <a:off x="1315153" y="3684456"/>
              <a:ext cx="38395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Version 1 der „DIY Wetterstation“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6686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3DC0A4-30C2-3200-1F0D-5855EA3F0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Wemos</a:t>
            </a:r>
            <a:r>
              <a:rPr lang="de-DE" dirty="0"/>
              <a:t> D1 Mini (ESP8266)</a:t>
            </a: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B8CA8154-B600-E424-63DB-C79C4E2BABE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7563787"/>
              </p:ext>
            </p:extLst>
          </p:nvPr>
        </p:nvGraphicFramePr>
        <p:xfrm>
          <a:off x="5666049" y="777608"/>
          <a:ext cx="5699126" cy="3507584"/>
        </p:xfrm>
        <a:graphic>
          <a:graphicData uri="http://schemas.openxmlformats.org/drawingml/2006/table">
            <a:tbl>
              <a:tblPr>
                <a:tableStyleId>{327F97BB-C833-4FB7-BDE5-3F7075034690}</a:tableStyleId>
              </a:tblPr>
              <a:tblGrid>
                <a:gridCol w="3519896">
                  <a:extLst>
                    <a:ext uri="{9D8B030D-6E8A-4147-A177-3AD203B41FA5}">
                      <a16:colId xmlns:a16="http://schemas.microsoft.com/office/drawing/2014/main" val="2890605539"/>
                    </a:ext>
                  </a:extLst>
                </a:gridCol>
                <a:gridCol w="2179230">
                  <a:extLst>
                    <a:ext uri="{9D8B030D-6E8A-4147-A177-3AD203B41FA5}">
                      <a16:colId xmlns:a16="http://schemas.microsoft.com/office/drawing/2014/main" val="191081133"/>
                    </a:ext>
                  </a:extLst>
                </a:gridCol>
              </a:tblGrid>
              <a:tr h="211455">
                <a:tc>
                  <a:txBody>
                    <a:bodyPr/>
                    <a:lstStyle/>
                    <a:p>
                      <a:r>
                        <a:rPr lang="de-DE" sz="1600" dirty="0"/>
                        <a:t>Länge</a:t>
                      </a:r>
                    </a:p>
                  </a:txBody>
                  <a:tcPr marL="52864" marR="52864" marT="26432" marB="26432" anchor="ctr"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34,2 mm</a:t>
                      </a:r>
                    </a:p>
                  </a:txBody>
                  <a:tcPr marL="52864" marR="52864" marT="26432" marB="26432" anchor="ctr"/>
                </a:tc>
                <a:extLst>
                  <a:ext uri="{0D108BD9-81ED-4DB2-BD59-A6C34878D82A}">
                    <a16:rowId xmlns:a16="http://schemas.microsoft.com/office/drawing/2014/main" val="3591587431"/>
                  </a:ext>
                </a:extLst>
              </a:tr>
              <a:tr h="211455">
                <a:tc>
                  <a:txBody>
                    <a:bodyPr/>
                    <a:lstStyle/>
                    <a:p>
                      <a:r>
                        <a:rPr lang="de-DE" sz="1600"/>
                        <a:t>Breite</a:t>
                      </a:r>
                    </a:p>
                  </a:txBody>
                  <a:tcPr marL="52864" marR="52864" marT="26432" marB="26432" anchor="ctr"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25,6 mm</a:t>
                      </a:r>
                    </a:p>
                  </a:txBody>
                  <a:tcPr marL="52864" marR="52864" marT="26432" marB="26432" anchor="ctr"/>
                </a:tc>
                <a:extLst>
                  <a:ext uri="{0D108BD9-81ED-4DB2-BD59-A6C34878D82A}">
                    <a16:rowId xmlns:a16="http://schemas.microsoft.com/office/drawing/2014/main" val="2469468280"/>
                  </a:ext>
                </a:extLst>
              </a:tr>
              <a:tr h="211455">
                <a:tc>
                  <a:txBody>
                    <a:bodyPr/>
                    <a:lstStyle/>
                    <a:p>
                      <a:r>
                        <a:rPr lang="de-DE" sz="1600"/>
                        <a:t>Gewicht</a:t>
                      </a:r>
                    </a:p>
                  </a:txBody>
                  <a:tcPr marL="52864" marR="52864" marT="26432" marB="26432" anchor="ctr"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10 g</a:t>
                      </a:r>
                    </a:p>
                  </a:txBody>
                  <a:tcPr marL="52864" marR="52864" marT="26432" marB="26432" anchor="ctr"/>
                </a:tc>
                <a:extLst>
                  <a:ext uri="{0D108BD9-81ED-4DB2-BD59-A6C34878D82A}">
                    <a16:rowId xmlns:a16="http://schemas.microsoft.com/office/drawing/2014/main" val="3955871313"/>
                  </a:ext>
                </a:extLst>
              </a:tr>
              <a:tr h="211455">
                <a:tc>
                  <a:txBody>
                    <a:bodyPr/>
                    <a:lstStyle/>
                    <a:p>
                      <a:r>
                        <a:rPr lang="de-DE" sz="1600"/>
                        <a:t>Flash Speicher</a:t>
                      </a:r>
                    </a:p>
                  </a:txBody>
                  <a:tcPr marL="52864" marR="52864" marT="26432" marB="26432" anchor="ctr"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4 Mbyte</a:t>
                      </a:r>
                    </a:p>
                  </a:txBody>
                  <a:tcPr marL="52864" marR="52864" marT="26432" marB="26432" anchor="ctr"/>
                </a:tc>
                <a:extLst>
                  <a:ext uri="{0D108BD9-81ED-4DB2-BD59-A6C34878D82A}">
                    <a16:rowId xmlns:a16="http://schemas.microsoft.com/office/drawing/2014/main" val="4041304464"/>
                  </a:ext>
                </a:extLst>
              </a:tr>
              <a:tr h="211455">
                <a:tc>
                  <a:txBody>
                    <a:bodyPr/>
                    <a:lstStyle/>
                    <a:p>
                      <a:r>
                        <a:rPr lang="de-DE" sz="1600"/>
                        <a:t>CPU Taktgeschwindigkeit</a:t>
                      </a:r>
                    </a:p>
                  </a:txBody>
                  <a:tcPr marL="52864" marR="52864" marT="26432" marB="26432" anchor="ctr"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80 MHz / 160 MHz</a:t>
                      </a:r>
                    </a:p>
                  </a:txBody>
                  <a:tcPr marL="52864" marR="52864" marT="26432" marB="26432" anchor="ctr"/>
                </a:tc>
                <a:extLst>
                  <a:ext uri="{0D108BD9-81ED-4DB2-BD59-A6C34878D82A}">
                    <a16:rowId xmlns:a16="http://schemas.microsoft.com/office/drawing/2014/main" val="2127900826"/>
                  </a:ext>
                </a:extLst>
              </a:tr>
              <a:tr h="211455">
                <a:tc>
                  <a:txBody>
                    <a:bodyPr/>
                    <a:lstStyle/>
                    <a:p>
                      <a:r>
                        <a:rPr lang="de-DE" sz="1600"/>
                        <a:t>Betriebsspannung</a:t>
                      </a:r>
                    </a:p>
                  </a:txBody>
                  <a:tcPr marL="52864" marR="52864" marT="26432" marB="26432" anchor="ctr"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3.3 V</a:t>
                      </a:r>
                    </a:p>
                  </a:txBody>
                  <a:tcPr marL="52864" marR="52864" marT="26432" marB="26432" anchor="ctr"/>
                </a:tc>
                <a:extLst>
                  <a:ext uri="{0D108BD9-81ED-4DB2-BD59-A6C34878D82A}">
                    <a16:rowId xmlns:a16="http://schemas.microsoft.com/office/drawing/2014/main" val="2353318643"/>
                  </a:ext>
                </a:extLst>
              </a:tr>
              <a:tr h="211455">
                <a:tc>
                  <a:txBody>
                    <a:bodyPr/>
                    <a:lstStyle/>
                    <a:p>
                      <a:r>
                        <a:rPr lang="de-DE" sz="1600"/>
                        <a:t>max. Stromstärke pro I/O Pin</a:t>
                      </a:r>
                    </a:p>
                  </a:txBody>
                  <a:tcPr marL="52864" marR="52864" marT="26432" marB="26432" anchor="ctr"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20 mA</a:t>
                      </a:r>
                    </a:p>
                  </a:txBody>
                  <a:tcPr marL="52864" marR="52864" marT="26432" marB="26432" anchor="ctr"/>
                </a:tc>
                <a:extLst>
                  <a:ext uri="{0D108BD9-81ED-4DB2-BD59-A6C34878D82A}">
                    <a16:rowId xmlns:a16="http://schemas.microsoft.com/office/drawing/2014/main" val="2606490774"/>
                  </a:ext>
                </a:extLst>
              </a:tr>
              <a:tr h="370046">
                <a:tc>
                  <a:txBody>
                    <a:bodyPr/>
                    <a:lstStyle/>
                    <a:p>
                      <a:r>
                        <a:rPr lang="de-DE" sz="1600"/>
                        <a:t>max. Stromstärke für die</a:t>
                      </a:r>
                      <a:br>
                        <a:rPr lang="de-DE" sz="1600"/>
                      </a:br>
                      <a:r>
                        <a:rPr lang="de-DE" sz="1600"/>
                        <a:t>3.3 V Versorgung</a:t>
                      </a:r>
                    </a:p>
                  </a:txBody>
                  <a:tcPr marL="52864" marR="52864" marT="26432" marB="26432" anchor="ctr"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50 mA</a:t>
                      </a:r>
                    </a:p>
                  </a:txBody>
                  <a:tcPr marL="52864" marR="52864" marT="26432" marB="26432" anchor="ctr"/>
                </a:tc>
                <a:extLst>
                  <a:ext uri="{0D108BD9-81ED-4DB2-BD59-A6C34878D82A}">
                    <a16:rowId xmlns:a16="http://schemas.microsoft.com/office/drawing/2014/main" val="551654094"/>
                  </a:ext>
                </a:extLst>
              </a:tr>
              <a:tr h="211455">
                <a:tc>
                  <a:txBody>
                    <a:bodyPr/>
                    <a:lstStyle/>
                    <a:p>
                      <a:r>
                        <a:rPr lang="de-DE" sz="1600"/>
                        <a:t>digitale Eingänge / Ausgänge</a:t>
                      </a:r>
                    </a:p>
                  </a:txBody>
                  <a:tcPr marL="52864" marR="52864" marT="26432" marB="26432" anchor="ctr"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11</a:t>
                      </a:r>
                    </a:p>
                  </a:txBody>
                  <a:tcPr marL="52864" marR="52864" marT="26432" marB="26432" anchor="ctr"/>
                </a:tc>
                <a:extLst>
                  <a:ext uri="{0D108BD9-81ED-4DB2-BD59-A6C34878D82A}">
                    <a16:rowId xmlns:a16="http://schemas.microsoft.com/office/drawing/2014/main" val="1414969541"/>
                  </a:ext>
                </a:extLst>
              </a:tr>
              <a:tr h="211455">
                <a:tc>
                  <a:txBody>
                    <a:bodyPr/>
                    <a:lstStyle/>
                    <a:p>
                      <a:r>
                        <a:rPr lang="de-DE" sz="1600" dirty="0"/>
                        <a:t>digitale PWM Ausgänge</a:t>
                      </a:r>
                    </a:p>
                  </a:txBody>
                  <a:tcPr marL="52864" marR="52864" marT="26432" marB="26432" anchor="ctr"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11</a:t>
                      </a:r>
                    </a:p>
                  </a:txBody>
                  <a:tcPr marL="52864" marR="52864" marT="26432" marB="26432" anchor="ctr"/>
                </a:tc>
                <a:extLst>
                  <a:ext uri="{0D108BD9-81ED-4DB2-BD59-A6C34878D82A}">
                    <a16:rowId xmlns:a16="http://schemas.microsoft.com/office/drawing/2014/main" val="2079285356"/>
                  </a:ext>
                </a:extLst>
              </a:tr>
              <a:tr h="211455">
                <a:tc>
                  <a:txBody>
                    <a:bodyPr/>
                    <a:lstStyle/>
                    <a:p>
                      <a:r>
                        <a:rPr lang="de-DE" sz="1600"/>
                        <a:t>analoge Eingänge / Ausgänge</a:t>
                      </a:r>
                    </a:p>
                  </a:txBody>
                  <a:tcPr marL="52864" marR="52864" marT="26432" marB="26432" anchor="ctr"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</a:t>
                      </a:r>
                    </a:p>
                  </a:txBody>
                  <a:tcPr marL="52864" marR="52864" marT="26432" marB="26432" anchor="ctr"/>
                </a:tc>
                <a:extLst>
                  <a:ext uri="{0D108BD9-81ED-4DB2-BD59-A6C34878D82A}">
                    <a16:rowId xmlns:a16="http://schemas.microsoft.com/office/drawing/2014/main" val="2826311860"/>
                  </a:ext>
                </a:extLst>
              </a:tr>
            </a:tbl>
          </a:graphicData>
        </a:graphic>
      </p:graphicFrame>
      <p:pic>
        <p:nvPicPr>
          <p:cNvPr id="1026" name="Picture 2" descr="Wemos D1 Mini - ESP8266">
            <a:extLst>
              <a:ext uri="{FF2B5EF4-FFF2-40B4-BE49-F238E27FC236}">
                <a16:creationId xmlns:a16="http://schemas.microsoft.com/office/drawing/2014/main" id="{B02BDA86-CC77-0679-A6C4-72C3E5CD7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17" y="863601"/>
            <a:ext cx="428625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6F5ED5EB-8353-F0E5-4404-891C0BE91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Spezifikation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772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E6BB4-F639-0E80-761C-AE650AD33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Wemos</a:t>
            </a:r>
            <a:r>
              <a:rPr lang="de-DE" dirty="0"/>
              <a:t> D1 Mini (ESP8266)</a:t>
            </a:r>
            <a:br>
              <a:rPr lang="de-DE" dirty="0"/>
            </a:br>
            <a:r>
              <a:rPr lang="de-DE" sz="2400" cap="none" dirty="0" err="1"/>
              <a:t>Pinout</a:t>
            </a:r>
            <a:endParaRPr lang="de-DE" dirty="0"/>
          </a:p>
        </p:txBody>
      </p:sp>
      <p:pic>
        <p:nvPicPr>
          <p:cNvPr id="6" name="Inhaltsplatzhalter 5" descr="Ein Bild, das Text, Elektronik, Rechner enthält.&#10;&#10;Automatisch generierte Beschreibung">
            <a:extLst>
              <a:ext uri="{FF2B5EF4-FFF2-40B4-BE49-F238E27FC236}">
                <a16:creationId xmlns:a16="http://schemas.microsoft.com/office/drawing/2014/main" id="{B3144684-7DB7-BCAE-3E3F-C1EDCD6DC3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64334" y="738208"/>
            <a:ext cx="6217423" cy="3510452"/>
          </a:xfr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D32F76E-9E62-9443-33AB-ACA6B63098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11193" y="685801"/>
            <a:ext cx="5216473" cy="3615266"/>
          </a:xfrm>
        </p:spPr>
        <p:txBody>
          <a:bodyPr>
            <a:normAutofit/>
          </a:bodyPr>
          <a:lstStyle/>
          <a:p>
            <a:r>
              <a:rPr lang="de-DE" sz="2400" dirty="0">
                <a:solidFill>
                  <a:schemeClr val="tx1"/>
                </a:solidFill>
              </a:rPr>
              <a:t>Pins für 3.3V &amp; 5V</a:t>
            </a:r>
          </a:p>
          <a:p>
            <a:r>
              <a:rPr lang="de-DE" sz="2400" dirty="0">
                <a:solidFill>
                  <a:schemeClr val="tx1"/>
                </a:solidFill>
              </a:rPr>
              <a:t>Schnittstellen I²C, SPI, UART</a:t>
            </a:r>
          </a:p>
          <a:p>
            <a:r>
              <a:rPr lang="de-DE" sz="2400" dirty="0">
                <a:solidFill>
                  <a:schemeClr val="tx1"/>
                </a:solidFill>
              </a:rPr>
              <a:t>ein analoger Eingang</a:t>
            </a:r>
          </a:p>
          <a:p>
            <a:r>
              <a:rPr lang="de-DE" sz="2400" dirty="0">
                <a:solidFill>
                  <a:schemeClr val="tx1"/>
                </a:solidFill>
              </a:rPr>
              <a:t>11 digitale Ein/Ausgänge</a:t>
            </a:r>
          </a:p>
          <a:p>
            <a:pPr lvl="1"/>
            <a:r>
              <a:rPr lang="de-DE" sz="2400" dirty="0">
                <a:solidFill>
                  <a:schemeClr val="tx1"/>
                </a:solidFill>
              </a:rPr>
              <a:t>davon 10 als PWM</a:t>
            </a:r>
          </a:p>
        </p:txBody>
      </p:sp>
      <p:sp>
        <p:nvSpPr>
          <p:cNvPr id="7" name="Legende: mit gebogener Linie 6">
            <a:extLst>
              <a:ext uri="{FF2B5EF4-FFF2-40B4-BE49-F238E27FC236}">
                <a16:creationId xmlns:a16="http://schemas.microsoft.com/office/drawing/2014/main" id="{3F1508A1-EB66-9B67-09BB-D4946838BA22}"/>
              </a:ext>
            </a:extLst>
          </p:cNvPr>
          <p:cNvSpPr/>
          <p:nvPr/>
        </p:nvSpPr>
        <p:spPr>
          <a:xfrm>
            <a:off x="4626528" y="308945"/>
            <a:ext cx="1065401" cy="30992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56109"/>
              <a:gd name="adj6" fmla="val -61628"/>
            </a:avLst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LED</a:t>
            </a:r>
          </a:p>
        </p:txBody>
      </p:sp>
    </p:spTree>
    <p:extLst>
      <p:ext uri="{BB962C8B-B14F-4D97-AF65-F5344CB8AC3E}">
        <p14:creationId xmlns:p14="http://schemas.microsoft.com/office/powerpoint/2010/main" val="4054832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32925B-2EF9-F6A1-4AA7-48C71998D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Wemos</a:t>
            </a:r>
            <a:r>
              <a:rPr lang="de-DE" dirty="0"/>
              <a:t> D1 Mini (ESP8266)</a:t>
            </a:r>
            <a:br>
              <a:rPr lang="de-DE" dirty="0"/>
            </a:br>
            <a:r>
              <a:rPr lang="de-DE" sz="2400" cap="none" dirty="0"/>
              <a:t>Beispiele in der Arduino IDE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2496345-1CF8-E7A3-D12F-96E045AE85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38444" y="685801"/>
            <a:ext cx="7583648" cy="3615266"/>
          </a:xfrm>
        </p:spPr>
        <p:txBody>
          <a:bodyPr>
            <a:normAutofit/>
          </a:bodyPr>
          <a:lstStyle/>
          <a:p>
            <a:r>
              <a:rPr lang="de-DE" sz="2400" dirty="0">
                <a:solidFill>
                  <a:schemeClr val="tx1"/>
                </a:solidFill>
              </a:rPr>
              <a:t>Beispiele unter „Datei“ &gt; „Beispiele“ &gt; „ESP8266“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CB82D46-5E48-2D4C-BD11-CE26A3A09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67" y="171196"/>
            <a:ext cx="4178375" cy="452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15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DE4A99-1669-6F47-9EFB-27A4251F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/>
              <a:t>Wemos</a:t>
            </a:r>
            <a:r>
              <a:rPr lang="en-US" sz="3600" dirty="0"/>
              <a:t> D1 Mini (ESP8266)</a:t>
            </a:r>
            <a:br>
              <a:rPr lang="en-US" sz="3600" dirty="0"/>
            </a:br>
            <a:r>
              <a:rPr lang="en-US" sz="2400" cap="none" dirty="0" err="1"/>
              <a:t>Beispiele</a:t>
            </a:r>
            <a:r>
              <a:rPr lang="de-DE" dirty="0"/>
              <a:t> </a:t>
            </a:r>
          </a:p>
        </p:txBody>
      </p:sp>
      <p:pic>
        <p:nvPicPr>
          <p:cNvPr id="5" name="Inhaltsplatzhalter 4" descr="Ein Bild, das Text, Elektronik enthält.&#10;&#10;Automatisch generierte Beschreibung">
            <a:extLst>
              <a:ext uri="{FF2B5EF4-FFF2-40B4-BE49-F238E27FC236}">
                <a16:creationId xmlns:a16="http://schemas.microsoft.com/office/drawing/2014/main" id="{34D322E5-19CC-0EDA-4F51-030FD04547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42950" y="685800"/>
            <a:ext cx="4819650" cy="3614738"/>
          </a:xfrm>
        </p:spPr>
      </p:pic>
      <p:graphicFrame>
        <p:nvGraphicFramePr>
          <p:cNvPr id="2052" name="Inhaltsplatzhalter 3">
            <a:extLst>
              <a:ext uri="{FF2B5EF4-FFF2-40B4-BE49-F238E27FC236}">
                <a16:creationId xmlns:a16="http://schemas.microsoft.com/office/drawing/2014/main" id="{62EF4490-3201-9ACA-077E-79BB1F16AC4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13858644"/>
              </p:ext>
            </p:extLst>
          </p:nvPr>
        </p:nvGraphicFramePr>
        <p:xfrm>
          <a:off x="5897461" y="685801"/>
          <a:ext cx="6207853" cy="3615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66633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1F9E9-D9E5-3A93-9FD2-DD46E0502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IDE</a:t>
            </a:r>
            <a:br>
              <a:rPr lang="de-DE" dirty="0"/>
            </a:br>
            <a:r>
              <a:rPr lang="de-DE" sz="2400" cap="none" dirty="0"/>
              <a:t>Einen Taster programmieren</a:t>
            </a:r>
            <a:endParaRPr lang="de-DE" sz="240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266C4A-4323-AD6E-01A2-F4DE2D7C84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5743507" cy="3615266"/>
          </a:xfrm>
        </p:spPr>
        <p:txBody>
          <a:bodyPr>
            <a:normAutofit/>
          </a:bodyPr>
          <a:lstStyle/>
          <a:p>
            <a:r>
              <a:rPr lang="de-DE" sz="2800" dirty="0">
                <a:solidFill>
                  <a:schemeClr val="tx1"/>
                </a:solidFill>
              </a:rPr>
              <a:t>digitaler Pin muss als Eingang definiert werden</a:t>
            </a:r>
          </a:p>
          <a:p>
            <a:r>
              <a:rPr lang="de-DE" sz="2800" dirty="0">
                <a:solidFill>
                  <a:schemeClr val="tx1"/>
                </a:solidFill>
              </a:rPr>
              <a:t>Status des Tasters auslesen mit </a:t>
            </a:r>
            <a:r>
              <a:rPr lang="de-DE" sz="2800" dirty="0" err="1">
                <a:solidFill>
                  <a:schemeClr val="tx1"/>
                </a:solidFill>
              </a:rPr>
              <a:t>digitalRead</a:t>
            </a:r>
            <a:r>
              <a:rPr lang="de-DE" sz="2800" dirty="0">
                <a:solidFill>
                  <a:schemeClr val="tx1"/>
                </a:solidFill>
              </a:rPr>
              <a:t>(&lt;Pin&gt;)</a:t>
            </a:r>
          </a:p>
          <a:p>
            <a:pPr lvl="1"/>
            <a:r>
              <a:rPr lang="de-DE" sz="2400" dirty="0">
                <a:solidFill>
                  <a:schemeClr val="tx1"/>
                </a:solidFill>
              </a:rPr>
              <a:t>HIGH = Taster gedrückt</a:t>
            </a:r>
          </a:p>
          <a:p>
            <a:pPr lvl="1"/>
            <a:r>
              <a:rPr lang="de-DE" sz="2400" dirty="0">
                <a:solidFill>
                  <a:schemeClr val="tx1"/>
                </a:solidFill>
              </a:rPr>
              <a:t>LOW = Taster ist nicht gedrückt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088DEF1-BE35-EE44-8A14-708BAB08E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53" y="921589"/>
            <a:ext cx="4706007" cy="31436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39038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67EAFC-7A44-1A1C-890A-201307A6F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IDE</a:t>
            </a:r>
            <a:br>
              <a:rPr lang="de-DE" dirty="0"/>
            </a:br>
            <a:r>
              <a:rPr lang="de-DE" sz="2400" cap="none" dirty="0"/>
              <a:t>Taster prellt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2865B80-48B6-3A97-40A2-77C47FC71F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4380" y="805674"/>
            <a:ext cx="6873407" cy="3615266"/>
          </a:xfrm>
        </p:spPr>
        <p:txBody>
          <a:bodyPr>
            <a:normAutofit/>
          </a:bodyPr>
          <a:lstStyle/>
          <a:p>
            <a:r>
              <a:rPr lang="de-DE" sz="2400" dirty="0">
                <a:solidFill>
                  <a:schemeClr val="tx1"/>
                </a:solidFill>
              </a:rPr>
              <a:t>Mikrocontroller arbeitet mit max. 160 MHz und kann die Operation viele Millionen mal pro Sekunde ausführen</a:t>
            </a:r>
          </a:p>
          <a:p>
            <a:r>
              <a:rPr lang="de-DE" sz="2400" dirty="0">
                <a:solidFill>
                  <a:schemeClr val="tx1"/>
                </a:solidFill>
              </a:rPr>
              <a:t>Status wird somit mehrfach gelesen obwohl der Taster nur kurz betätig wurde</a:t>
            </a:r>
          </a:p>
          <a:p>
            <a:r>
              <a:rPr lang="de-DE" sz="2400" dirty="0">
                <a:solidFill>
                  <a:schemeClr val="tx1"/>
                </a:solidFill>
              </a:rPr>
              <a:t>Wie entprellt man einen Taster?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6DE8000-C740-01FF-34EF-E4374D1C22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296" b="23916"/>
          <a:stretch/>
        </p:blipFill>
        <p:spPr>
          <a:xfrm>
            <a:off x="684212" y="904004"/>
            <a:ext cx="3863604" cy="345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472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E193EF-B777-EAC2-5224-462B75169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IDE</a:t>
            </a:r>
            <a:br>
              <a:rPr lang="de-DE" dirty="0"/>
            </a:br>
            <a:r>
              <a:rPr lang="de-DE" sz="2400" cap="none" dirty="0"/>
              <a:t>Taster entprellen &amp; Installieren einer Bibliothek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3E09875-D43F-025E-8797-5DAAEF4BB2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31686" y="544089"/>
            <a:ext cx="6023282" cy="3615266"/>
          </a:xfrm>
        </p:spPr>
        <p:txBody>
          <a:bodyPr>
            <a:normAutofit/>
          </a:bodyPr>
          <a:lstStyle/>
          <a:p>
            <a:r>
              <a:rPr lang="de-DE" sz="2400" dirty="0">
                <a:solidFill>
                  <a:schemeClr val="tx1"/>
                </a:solidFill>
              </a:rPr>
              <a:t>Bibliotheken ermöglichen einfachen Zugriff auf komplexe Programmierung</a:t>
            </a:r>
          </a:p>
          <a:p>
            <a:r>
              <a:rPr lang="de-DE" sz="2400" dirty="0">
                <a:solidFill>
                  <a:schemeClr val="tx1"/>
                </a:solidFill>
              </a:rPr>
              <a:t>einfacher Zugriff auf Sensoren &amp; Aktoren</a:t>
            </a:r>
          </a:p>
          <a:p>
            <a:r>
              <a:rPr lang="de-DE" sz="2400" dirty="0">
                <a:solidFill>
                  <a:schemeClr val="tx1"/>
                </a:solidFill>
              </a:rPr>
              <a:t>„Sketch“ &gt; „Bibliothek einbinden“ &gt; „Bibliotheken verwalten…“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9436ECE-B0D9-9CD9-AECA-DE50110AA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42" y="704675"/>
            <a:ext cx="5617166" cy="315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9694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5533E7-2CC2-6438-8127-F88E092CB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Arduino IDE</a:t>
            </a:r>
            <a:br>
              <a:rPr lang="de-DE" dirty="0"/>
            </a:br>
            <a:r>
              <a:rPr lang="de-DE" sz="2400" cap="none" dirty="0"/>
              <a:t>alternative Installation einer ZIP-Datei</a:t>
            </a:r>
            <a:endParaRPr lang="de-DE" sz="2400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104CD7A-FDF4-98D9-B1C2-1BE3836419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64638" y="469372"/>
            <a:ext cx="4937125" cy="1794662"/>
          </a:xfr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9011659-DE1F-AD88-644A-C27FF8EDB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2022" y="685801"/>
            <a:ext cx="5823291" cy="3615266"/>
          </a:xfrm>
        </p:spPr>
        <p:txBody>
          <a:bodyPr>
            <a:normAutofit/>
          </a:bodyPr>
          <a:lstStyle/>
          <a:p>
            <a:r>
              <a:rPr lang="de-DE" sz="2800" dirty="0">
                <a:solidFill>
                  <a:schemeClr val="tx1"/>
                </a:solidFill>
              </a:rPr>
              <a:t>Öffnen der ZIP-Datei</a:t>
            </a:r>
          </a:p>
          <a:p>
            <a:pPr lvl="1"/>
            <a:r>
              <a:rPr lang="de-DE" sz="2400" dirty="0">
                <a:solidFill>
                  <a:schemeClr val="tx1"/>
                </a:solidFill>
              </a:rPr>
              <a:t>„Sketch“ &gt; „Bibliothek einbinden“ &gt; „.ZIP-Bibliothek hinzufügen…“</a:t>
            </a:r>
          </a:p>
          <a:p>
            <a:r>
              <a:rPr lang="de-DE" sz="2800" dirty="0">
                <a:solidFill>
                  <a:schemeClr val="tx1"/>
                </a:solidFill>
              </a:rPr>
              <a:t>Datei muss einem definierten Format entsprechen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CD9D73B-A8C6-56EC-4ECD-DE931A193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38" y="3061313"/>
            <a:ext cx="5315692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914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2BB4C-FA4C-B01A-113E-9DA0F4DF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IDE</a:t>
            </a:r>
            <a:br>
              <a:rPr lang="de-DE" dirty="0"/>
            </a:br>
            <a:r>
              <a:rPr lang="de-DE" sz="2400" cap="none" dirty="0"/>
              <a:t>Taster entprellen mit bounce2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016B7C5-9A6A-2695-41E6-D43AF5CDA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6171346" cy="3615266"/>
          </a:xfrm>
        </p:spPr>
        <p:txBody>
          <a:bodyPr>
            <a:normAutofit fontScale="85000" lnSpcReduction="10000"/>
          </a:bodyPr>
          <a:lstStyle/>
          <a:p>
            <a:r>
              <a:rPr lang="de-DE" sz="2600" dirty="0">
                <a:solidFill>
                  <a:schemeClr val="tx1"/>
                </a:solidFill>
              </a:rPr>
              <a:t>Schritt 1 - einbinden der Bibliothek</a:t>
            </a:r>
          </a:p>
          <a:p>
            <a:r>
              <a:rPr lang="de-DE" sz="2600" dirty="0">
                <a:solidFill>
                  <a:schemeClr val="tx1"/>
                </a:solidFill>
              </a:rPr>
              <a:t>Schritt 2 – initialisieren eines Objektes vom Typ Bounce mit Parameter </a:t>
            </a:r>
            <a:r>
              <a:rPr lang="de-DE" sz="2600" dirty="0" err="1">
                <a:solidFill>
                  <a:schemeClr val="tx1"/>
                </a:solidFill>
              </a:rPr>
              <a:t>button</a:t>
            </a:r>
            <a:r>
              <a:rPr lang="de-DE" sz="2600" dirty="0">
                <a:solidFill>
                  <a:schemeClr val="tx1"/>
                </a:solidFill>
              </a:rPr>
              <a:t> und Millisekunden für die Pause,</a:t>
            </a:r>
          </a:p>
          <a:p>
            <a:r>
              <a:rPr lang="de-DE" sz="2600" dirty="0">
                <a:solidFill>
                  <a:schemeClr val="tx1"/>
                </a:solidFill>
              </a:rPr>
              <a:t>Schritt 3 – in der Loop, aktualisieren des </a:t>
            </a:r>
            <a:r>
              <a:rPr lang="de-DE" sz="2600" dirty="0" err="1">
                <a:solidFill>
                  <a:schemeClr val="tx1"/>
                </a:solidFill>
              </a:rPr>
              <a:t>Tasterobjektes</a:t>
            </a:r>
            <a:r>
              <a:rPr lang="de-DE" sz="2600" dirty="0">
                <a:solidFill>
                  <a:schemeClr val="tx1"/>
                </a:solidFill>
              </a:rPr>
              <a:t>,</a:t>
            </a:r>
          </a:p>
          <a:p>
            <a:r>
              <a:rPr lang="de-DE" sz="2600" dirty="0">
                <a:solidFill>
                  <a:schemeClr val="tx1"/>
                </a:solidFill>
              </a:rPr>
              <a:t>Schritt 4 – auslesen des Tasters mit</a:t>
            </a:r>
          </a:p>
          <a:p>
            <a:pPr lvl="1"/>
            <a:r>
              <a:rPr lang="de-DE" sz="2200" dirty="0" err="1">
                <a:solidFill>
                  <a:schemeClr val="tx1"/>
                </a:solidFill>
              </a:rPr>
              <a:t>rose</a:t>
            </a:r>
            <a:r>
              <a:rPr lang="de-DE" sz="2200" dirty="0">
                <a:solidFill>
                  <a:schemeClr val="tx1"/>
                </a:solidFill>
              </a:rPr>
              <a:t>() – Taster gedrückt</a:t>
            </a:r>
          </a:p>
          <a:p>
            <a:pPr lvl="1"/>
            <a:r>
              <a:rPr lang="de-DE" sz="2200" dirty="0" err="1">
                <a:solidFill>
                  <a:schemeClr val="tx1"/>
                </a:solidFill>
              </a:rPr>
              <a:t>fell</a:t>
            </a:r>
            <a:r>
              <a:rPr lang="de-DE" sz="2200" dirty="0">
                <a:solidFill>
                  <a:schemeClr val="tx1"/>
                </a:solidFill>
              </a:rPr>
              <a:t>() – Taster losgelassen</a:t>
            </a:r>
            <a:endParaRPr lang="de-DE" sz="2000" dirty="0">
              <a:solidFill>
                <a:schemeClr val="tx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5D83994-87BD-2C65-2845-CF97EF077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59" y="473686"/>
            <a:ext cx="5134257" cy="403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65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9ACA6826-032C-4799-B079-15DB2A6C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D2628F-683F-4B10-8C95-1C24C4A8B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Vorstellungsrunde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0D677FF-9748-D2B4-D9AF-54E0B1DF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7201259" cy="3615267"/>
          </a:xfrm>
        </p:spPr>
        <p:txBody>
          <a:bodyPr>
            <a:normAutofit/>
          </a:bodyPr>
          <a:lstStyle/>
          <a:p>
            <a:r>
              <a:rPr lang="de-DE" sz="2800" dirty="0">
                <a:solidFill>
                  <a:schemeClr val="tx1"/>
                </a:solidFill>
              </a:rPr>
              <a:t>Name: Stefan Draeger</a:t>
            </a:r>
          </a:p>
          <a:p>
            <a:r>
              <a:rPr lang="de-DE" sz="2800" dirty="0">
                <a:solidFill>
                  <a:schemeClr val="tx1"/>
                </a:solidFill>
              </a:rPr>
              <a:t>Alter: 42</a:t>
            </a:r>
          </a:p>
          <a:p>
            <a:r>
              <a:rPr lang="de-DE" sz="2800" dirty="0">
                <a:solidFill>
                  <a:schemeClr val="tx1"/>
                </a:solidFill>
              </a:rPr>
              <a:t>Familienstand: verheiratet, 2 Kinder </a:t>
            </a:r>
          </a:p>
          <a:p>
            <a:r>
              <a:rPr lang="de-DE" sz="2800" dirty="0">
                <a:solidFill>
                  <a:schemeClr val="tx1"/>
                </a:solidFill>
              </a:rPr>
              <a:t>Beruf: Softwareentwickler</a:t>
            </a:r>
          </a:p>
          <a:p>
            <a:r>
              <a:rPr lang="de-DE" sz="2800" dirty="0">
                <a:solidFill>
                  <a:schemeClr val="tx1"/>
                </a:solidFill>
              </a:rPr>
              <a:t>Hobbies: Mikrocontroller, Garten, Haus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57E01D1-0AF2-3DFD-4F4B-25F85AA0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9504" y="1054101"/>
            <a:ext cx="3185108" cy="3185108"/>
          </a:xfrm>
          <a:prstGeom prst="rect">
            <a:avLst/>
          </a:prstGeom>
          <a:noFill/>
          <a:effectLst>
            <a:innerShdw blurRad="57150" dist="38100" dir="14460000">
              <a:prstClr val="black">
                <a:alpha val="7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DD58A807-BD0E-4B1D-A523-2F20E7FE2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33837"/>
            <a:ext cx="2981858" cy="3208867"/>
            <a:chOff x="9206969" y="2963333"/>
            <a:chExt cx="2981858" cy="3208867"/>
          </a:xfrm>
        </p:grpSpPr>
        <p:cxnSp>
          <p:nvCxnSpPr>
            <p:cNvPr id="3084" name="Straight Connector 3083">
              <a:extLst>
                <a:ext uri="{FF2B5EF4-FFF2-40B4-BE49-F238E27FC236}">
                  <a16:creationId xmlns:a16="http://schemas.microsoft.com/office/drawing/2014/main" id="{AC82FD88-0436-4D5C-B5A2-7B9019194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5" name="Straight Connector 3084">
              <a:extLst>
                <a:ext uri="{FF2B5EF4-FFF2-40B4-BE49-F238E27FC236}">
                  <a16:creationId xmlns:a16="http://schemas.microsoft.com/office/drawing/2014/main" id="{E2706DBD-9DBD-49D6-80EB-C896096D2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6" name="Straight Connector 3085">
              <a:extLst>
                <a:ext uri="{FF2B5EF4-FFF2-40B4-BE49-F238E27FC236}">
                  <a16:creationId xmlns:a16="http://schemas.microsoft.com/office/drawing/2014/main" id="{251C7442-3F0F-49E3-9389-D6B4BAE14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7" name="Straight Connector 3086">
              <a:extLst>
                <a:ext uri="{FF2B5EF4-FFF2-40B4-BE49-F238E27FC236}">
                  <a16:creationId xmlns:a16="http://schemas.microsoft.com/office/drawing/2014/main" id="{BA614368-43A5-4794-BA71-09F8585F9F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8" name="Straight Connector 3087">
              <a:extLst>
                <a:ext uri="{FF2B5EF4-FFF2-40B4-BE49-F238E27FC236}">
                  <a16:creationId xmlns:a16="http://schemas.microsoft.com/office/drawing/2014/main" id="{3F42B96B-0C70-40CB-A027-175F2A16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81644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DE4A99-1669-6F47-9EFB-27A4251F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/>
              <a:t>Wemos</a:t>
            </a:r>
            <a:r>
              <a:rPr lang="en-US" sz="3600" dirty="0"/>
              <a:t> D1 Mini (ESP8266)</a:t>
            </a:r>
            <a:br>
              <a:rPr lang="en-US" sz="3600" dirty="0"/>
            </a:br>
            <a:r>
              <a:rPr lang="en-US" sz="2400" cap="none" dirty="0" err="1"/>
              <a:t>Beispiele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55E98B-2B40-2B09-CB12-1BD7A1D2A8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2052" name="Inhaltsplatzhalter 3">
            <a:extLst>
              <a:ext uri="{FF2B5EF4-FFF2-40B4-BE49-F238E27FC236}">
                <a16:creationId xmlns:a16="http://schemas.microsoft.com/office/drawing/2014/main" id="{62EF4490-3201-9ACA-077E-79BB1F16AC47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5897461" y="685801"/>
          <a:ext cx="6207853" cy="3615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Taster">
            <a:extLst>
              <a:ext uri="{FF2B5EF4-FFF2-40B4-BE49-F238E27FC236}">
                <a16:creationId xmlns:a16="http://schemas.microsoft.com/office/drawing/2014/main" id="{A80CD5E5-8229-E31F-4580-77DD5240B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82" y="883708"/>
            <a:ext cx="428625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9253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F6DC24-C4B9-9AC7-7DB3-73D1C4AF1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IDE</a:t>
            </a:r>
            <a:br>
              <a:rPr lang="de-DE" dirty="0"/>
            </a:br>
            <a:r>
              <a:rPr lang="de-DE" sz="2400" cap="none" dirty="0"/>
              <a:t>Soundausgabe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3CE014-B5C0-61BD-73B4-5894723E9C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7953" y="685801"/>
            <a:ext cx="6727970" cy="3615266"/>
          </a:xfrm>
        </p:spPr>
        <p:txBody>
          <a:bodyPr>
            <a:normAutofit/>
          </a:bodyPr>
          <a:lstStyle/>
          <a:p>
            <a:r>
              <a:rPr lang="de-DE" sz="2400" dirty="0">
                <a:solidFill>
                  <a:schemeClr val="tx1"/>
                </a:solidFill>
              </a:rPr>
              <a:t>Ausgabe einfacher Töne &amp; kleine Lieder</a:t>
            </a:r>
          </a:p>
          <a:p>
            <a:r>
              <a:rPr lang="de-DE" sz="2400" dirty="0">
                <a:solidFill>
                  <a:schemeClr val="tx1"/>
                </a:solidFill>
              </a:rPr>
              <a:t>kann als Alarm für einen Schwellwert eingesetzt werden</a:t>
            </a:r>
          </a:p>
        </p:txBody>
      </p:sp>
      <p:pic>
        <p:nvPicPr>
          <p:cNvPr id="1026" name="Picture 2" descr="Piezo Buzzer">
            <a:extLst>
              <a:ext uri="{FF2B5EF4-FFF2-40B4-BE49-F238E27FC236}">
                <a16:creationId xmlns:a16="http://schemas.microsoft.com/office/drawing/2014/main" id="{E5143141-B8BD-1A9B-09D0-06A744BFA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2" y="760943"/>
            <a:ext cx="428625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866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D3EA04-6D2D-E609-6C7A-3C30119D1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IDE</a:t>
            </a:r>
            <a:br>
              <a:rPr lang="de-DE" dirty="0"/>
            </a:br>
            <a:r>
              <a:rPr lang="de-DE" sz="2400" cap="none" dirty="0"/>
              <a:t>Ausgabe von Tönen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4172394-6610-3F50-FFD4-ED44ECBF24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5986788" cy="3615266"/>
          </a:xfrm>
        </p:spPr>
        <p:txBody>
          <a:bodyPr>
            <a:normAutofit/>
          </a:bodyPr>
          <a:lstStyle/>
          <a:p>
            <a:r>
              <a:rPr lang="de-DE" sz="2800" dirty="0">
                <a:solidFill>
                  <a:schemeClr val="tx1"/>
                </a:solidFill>
              </a:rPr>
              <a:t>Erzeugen eines Tones mit der Funktion </a:t>
            </a:r>
          </a:p>
          <a:p>
            <a:pPr lvl="1"/>
            <a:r>
              <a:rPr lang="de-DE" sz="2400" dirty="0">
                <a:solidFill>
                  <a:schemeClr val="tx1"/>
                </a:solidFill>
              </a:rPr>
              <a:t>tone(&lt;Pin&gt;,&lt;Frequenz&gt;)</a:t>
            </a:r>
          </a:p>
          <a:p>
            <a:pPr lvl="1"/>
            <a:r>
              <a:rPr lang="de-DE" sz="2400" dirty="0">
                <a:solidFill>
                  <a:schemeClr val="tx1"/>
                </a:solidFill>
              </a:rPr>
              <a:t>Tone(&lt;Pin&gt;,&lt;Frequenz&gt;, &lt;Dauer&gt;)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F9D5696-DBB2-61FA-5BC0-50ED85D60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96" y="364299"/>
            <a:ext cx="4772691" cy="42582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41040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063148-04BB-2714-322A-C70421B1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Exkurs I²C Kommunikation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4E36DFC-913F-5C78-7397-3E699B10C8C1}"/>
              </a:ext>
            </a:extLst>
          </p:cNvPr>
          <p:cNvSpPr/>
          <p:nvPr/>
        </p:nvSpPr>
        <p:spPr>
          <a:xfrm>
            <a:off x="595618" y="646730"/>
            <a:ext cx="1736521" cy="1912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5400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μ</a:t>
            </a:r>
            <a:r>
              <a:rPr lang="de-DE" sz="5400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CDEFE61D-2ADC-2F80-789D-9129499FE31B}"/>
              </a:ext>
            </a:extLst>
          </p:cNvPr>
          <p:cNvCxnSpPr>
            <a:cxnSpLocks/>
          </p:cNvCxnSpPr>
          <p:nvPr/>
        </p:nvCxnSpPr>
        <p:spPr>
          <a:xfrm>
            <a:off x="2325148" y="1065402"/>
            <a:ext cx="8992999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29153E8B-3E5E-90DC-4797-35CCEB6CE577}"/>
              </a:ext>
            </a:extLst>
          </p:cNvPr>
          <p:cNvCxnSpPr>
            <a:cxnSpLocks/>
          </p:cNvCxnSpPr>
          <p:nvPr/>
        </p:nvCxnSpPr>
        <p:spPr>
          <a:xfrm>
            <a:off x="2325148" y="1461083"/>
            <a:ext cx="8992999" cy="0"/>
          </a:xfrm>
          <a:prstGeom prst="line">
            <a:avLst/>
          </a:prstGeom>
          <a:ln w="57150">
            <a:solidFill>
              <a:schemeClr val="accent4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B284161F-E6E0-46D7-9D60-5A11A6A226B7}"/>
              </a:ext>
            </a:extLst>
          </p:cNvPr>
          <p:cNvCxnSpPr>
            <a:cxnSpLocks/>
          </p:cNvCxnSpPr>
          <p:nvPr/>
        </p:nvCxnSpPr>
        <p:spPr>
          <a:xfrm>
            <a:off x="2325148" y="1881931"/>
            <a:ext cx="8992999" cy="0"/>
          </a:xfrm>
          <a:prstGeom prst="line">
            <a:avLst/>
          </a:prstGeom>
          <a:ln w="57150">
            <a:solidFill>
              <a:srgbClr val="FF000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A15AD5DF-70D1-F7E7-DB4D-8F84424428A9}"/>
              </a:ext>
            </a:extLst>
          </p:cNvPr>
          <p:cNvCxnSpPr>
            <a:cxnSpLocks/>
          </p:cNvCxnSpPr>
          <p:nvPr/>
        </p:nvCxnSpPr>
        <p:spPr>
          <a:xfrm>
            <a:off x="2325148" y="2267825"/>
            <a:ext cx="8992999" cy="0"/>
          </a:xfrm>
          <a:prstGeom prst="line">
            <a:avLst/>
          </a:prstGeom>
          <a:ln w="57150">
            <a:solidFill>
              <a:schemeClr val="bg1">
                <a:lumMod val="95000"/>
                <a:lumOff val="5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EB04CEBA-46D2-D4F2-B743-C39806958D8F}"/>
              </a:ext>
            </a:extLst>
          </p:cNvPr>
          <p:cNvGrpSpPr/>
          <p:nvPr/>
        </p:nvGrpSpPr>
        <p:grpSpPr>
          <a:xfrm>
            <a:off x="3137483" y="989344"/>
            <a:ext cx="1568741" cy="2869592"/>
            <a:chOff x="3137483" y="989344"/>
            <a:chExt cx="1568741" cy="2869592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C8EB6158-ED82-A29D-827B-209E14FF4720}"/>
                </a:ext>
              </a:extLst>
            </p:cNvPr>
            <p:cNvSpPr/>
            <p:nvPr/>
          </p:nvSpPr>
          <p:spPr>
            <a:xfrm>
              <a:off x="3137483" y="2759978"/>
              <a:ext cx="1568741" cy="1098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0x3C</a:t>
              </a:r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CA5BF0F3-640C-F9E5-856A-66DF6ECB0189}"/>
                </a:ext>
              </a:extLst>
            </p:cNvPr>
            <p:cNvSpPr/>
            <p:nvPr/>
          </p:nvSpPr>
          <p:spPr>
            <a:xfrm>
              <a:off x="3345180" y="989344"/>
              <a:ext cx="141076" cy="14107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1E640D35-F99F-F60D-5D4E-B0163DC12281}"/>
                </a:ext>
              </a:extLst>
            </p:cNvPr>
            <p:cNvCxnSpPr>
              <a:cxnSpLocks/>
            </p:cNvCxnSpPr>
            <p:nvPr/>
          </p:nvCxnSpPr>
          <p:spPr>
            <a:xfrm>
              <a:off x="3415718" y="1082216"/>
              <a:ext cx="0" cy="1677762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E38982B0-6F15-1F5E-F5D1-2E44ACCCC033}"/>
                </a:ext>
              </a:extLst>
            </p:cNvPr>
            <p:cNvSpPr/>
            <p:nvPr/>
          </p:nvSpPr>
          <p:spPr>
            <a:xfrm>
              <a:off x="3623416" y="1391203"/>
              <a:ext cx="141076" cy="141076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9885A291-A938-6E65-26A8-28128F0BED19}"/>
                </a:ext>
              </a:extLst>
            </p:cNvPr>
            <p:cNvCxnSpPr>
              <a:cxnSpLocks/>
            </p:cNvCxnSpPr>
            <p:nvPr/>
          </p:nvCxnSpPr>
          <p:spPr>
            <a:xfrm>
              <a:off x="3693954" y="1484075"/>
              <a:ext cx="0" cy="1275903"/>
            </a:xfrm>
            <a:prstGeom prst="line">
              <a:avLst/>
            </a:prstGeom>
            <a:ln w="57150">
              <a:solidFill>
                <a:srgbClr val="92D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BC84536E-FC9B-703F-5323-5B77E21629F3}"/>
                </a:ext>
              </a:extLst>
            </p:cNvPr>
            <p:cNvSpPr/>
            <p:nvPr/>
          </p:nvSpPr>
          <p:spPr>
            <a:xfrm>
              <a:off x="3972190" y="1798949"/>
              <a:ext cx="141076" cy="14107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C1FFEC3D-9B00-3CE3-07A7-0580D6852FF8}"/>
                </a:ext>
              </a:extLst>
            </p:cNvPr>
            <p:cNvCxnSpPr>
              <a:cxnSpLocks/>
            </p:cNvCxnSpPr>
            <p:nvPr/>
          </p:nvCxnSpPr>
          <p:spPr>
            <a:xfrm>
              <a:off x="4035108" y="1869487"/>
              <a:ext cx="0" cy="890491"/>
            </a:xfrm>
            <a:prstGeom prst="line">
              <a:avLst/>
            </a:prstGeom>
            <a:ln w="57150">
              <a:solidFill>
                <a:srgbClr val="FF000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43DA63D6-762F-4948-86CC-6C4583213E71}"/>
                </a:ext>
              </a:extLst>
            </p:cNvPr>
            <p:cNvSpPr/>
            <p:nvPr/>
          </p:nvSpPr>
          <p:spPr>
            <a:xfrm>
              <a:off x="4268669" y="2209907"/>
              <a:ext cx="141076" cy="141076"/>
            </a:xfrm>
            <a:prstGeom prst="ellipse">
              <a:avLst/>
            </a:prstGeom>
            <a:solidFill>
              <a:schemeClr val="bg1">
                <a:lumMod val="95000"/>
                <a:lumOff val="5000"/>
              </a:schemeClr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78FB392B-ED88-409A-220F-BD935A41EDE3}"/>
                </a:ext>
              </a:extLst>
            </p:cNvPr>
            <p:cNvCxnSpPr>
              <a:cxnSpLocks/>
            </p:cNvCxnSpPr>
            <p:nvPr/>
          </p:nvCxnSpPr>
          <p:spPr>
            <a:xfrm>
              <a:off x="4339207" y="2302779"/>
              <a:ext cx="0" cy="457199"/>
            </a:xfrm>
            <a:prstGeom prst="line">
              <a:avLst/>
            </a:prstGeom>
            <a:ln w="57150"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feld 29">
            <a:extLst>
              <a:ext uri="{FF2B5EF4-FFF2-40B4-BE49-F238E27FC236}">
                <a16:creationId xmlns:a16="http://schemas.microsoft.com/office/drawing/2014/main" id="{72B39720-01CD-D23B-D2A6-EC4D574D1248}"/>
              </a:ext>
            </a:extLst>
          </p:cNvPr>
          <p:cNvSpPr txBox="1"/>
          <p:nvPr/>
        </p:nvSpPr>
        <p:spPr>
          <a:xfrm>
            <a:off x="2478253" y="702588"/>
            <a:ext cx="291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SDA (</a:t>
            </a:r>
            <a:r>
              <a:rPr lang="de-DE" dirty="0" err="1"/>
              <a:t>serial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)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99D04CFD-70D0-42F4-79AC-246C1E06F18E}"/>
              </a:ext>
            </a:extLst>
          </p:cNvPr>
          <p:cNvSpPr txBox="1"/>
          <p:nvPr/>
        </p:nvSpPr>
        <p:spPr>
          <a:xfrm>
            <a:off x="2478253" y="1134987"/>
            <a:ext cx="256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SCL (</a:t>
            </a:r>
            <a:r>
              <a:rPr lang="de-DE" dirty="0" err="1"/>
              <a:t>serial</a:t>
            </a:r>
            <a:r>
              <a:rPr lang="de-DE" dirty="0"/>
              <a:t> </a:t>
            </a:r>
            <a:r>
              <a:rPr lang="de-DE" dirty="0" err="1"/>
              <a:t>clock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)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3D09B92A-D5FF-7085-3C75-C98751BE2CDA}"/>
              </a:ext>
            </a:extLst>
          </p:cNvPr>
          <p:cNvSpPr txBox="1"/>
          <p:nvPr/>
        </p:nvSpPr>
        <p:spPr>
          <a:xfrm>
            <a:off x="2478253" y="1549094"/>
            <a:ext cx="859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VCC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7EAA0A76-0F6F-727D-699C-91E2BF569F50}"/>
              </a:ext>
            </a:extLst>
          </p:cNvPr>
          <p:cNvSpPr txBox="1"/>
          <p:nvPr/>
        </p:nvSpPr>
        <p:spPr>
          <a:xfrm>
            <a:off x="2478253" y="1937360"/>
            <a:ext cx="76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GND</a:t>
            </a:r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62192019-64CA-5785-DD5A-FE0E584CFE5D}"/>
              </a:ext>
            </a:extLst>
          </p:cNvPr>
          <p:cNvGrpSpPr/>
          <p:nvPr/>
        </p:nvGrpSpPr>
        <p:grpSpPr>
          <a:xfrm>
            <a:off x="5047377" y="989344"/>
            <a:ext cx="1568741" cy="2869592"/>
            <a:chOff x="3137483" y="989344"/>
            <a:chExt cx="1568741" cy="2869592"/>
          </a:xfrm>
        </p:grpSpPr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E0273D29-A9E2-C42E-DCED-41AD5824F0F0}"/>
                </a:ext>
              </a:extLst>
            </p:cNvPr>
            <p:cNvSpPr/>
            <p:nvPr/>
          </p:nvSpPr>
          <p:spPr>
            <a:xfrm>
              <a:off x="3137483" y="2759978"/>
              <a:ext cx="1568741" cy="1098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0x4A</a:t>
              </a: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5736E159-7425-6936-8E84-5D17817B5B73}"/>
                </a:ext>
              </a:extLst>
            </p:cNvPr>
            <p:cNvSpPr/>
            <p:nvPr/>
          </p:nvSpPr>
          <p:spPr>
            <a:xfrm>
              <a:off x="3345180" y="989344"/>
              <a:ext cx="141076" cy="14107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CEFAD8AE-9D49-FCBF-B323-88D398756F41}"/>
                </a:ext>
              </a:extLst>
            </p:cNvPr>
            <p:cNvCxnSpPr>
              <a:cxnSpLocks/>
            </p:cNvCxnSpPr>
            <p:nvPr/>
          </p:nvCxnSpPr>
          <p:spPr>
            <a:xfrm>
              <a:off x="3415718" y="1082216"/>
              <a:ext cx="0" cy="1677762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1265F3B1-879B-8001-1280-2518A33581D9}"/>
                </a:ext>
              </a:extLst>
            </p:cNvPr>
            <p:cNvSpPr/>
            <p:nvPr/>
          </p:nvSpPr>
          <p:spPr>
            <a:xfrm>
              <a:off x="3623416" y="1391203"/>
              <a:ext cx="141076" cy="141076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0" name="Gerader Verbinder 39">
              <a:extLst>
                <a:ext uri="{FF2B5EF4-FFF2-40B4-BE49-F238E27FC236}">
                  <a16:creationId xmlns:a16="http://schemas.microsoft.com/office/drawing/2014/main" id="{BADE4B35-F451-FDF7-71E5-063D0C4450F0}"/>
                </a:ext>
              </a:extLst>
            </p:cNvPr>
            <p:cNvCxnSpPr>
              <a:cxnSpLocks/>
            </p:cNvCxnSpPr>
            <p:nvPr/>
          </p:nvCxnSpPr>
          <p:spPr>
            <a:xfrm>
              <a:off x="3693954" y="1484075"/>
              <a:ext cx="0" cy="1275903"/>
            </a:xfrm>
            <a:prstGeom prst="line">
              <a:avLst/>
            </a:prstGeom>
            <a:ln w="57150">
              <a:solidFill>
                <a:srgbClr val="92D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37FC9CC2-7012-C404-33C5-E87056DEFE95}"/>
                </a:ext>
              </a:extLst>
            </p:cNvPr>
            <p:cNvSpPr/>
            <p:nvPr/>
          </p:nvSpPr>
          <p:spPr>
            <a:xfrm>
              <a:off x="3972190" y="1798949"/>
              <a:ext cx="141076" cy="14107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3451CB3A-B28B-91CC-C82B-16D38229CA2F}"/>
                </a:ext>
              </a:extLst>
            </p:cNvPr>
            <p:cNvCxnSpPr>
              <a:cxnSpLocks/>
            </p:cNvCxnSpPr>
            <p:nvPr/>
          </p:nvCxnSpPr>
          <p:spPr>
            <a:xfrm>
              <a:off x="4035108" y="1869487"/>
              <a:ext cx="0" cy="890491"/>
            </a:xfrm>
            <a:prstGeom prst="line">
              <a:avLst/>
            </a:prstGeom>
            <a:ln w="57150">
              <a:solidFill>
                <a:srgbClr val="FF000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37F7845C-C09C-56B1-3F4E-8708936F5296}"/>
                </a:ext>
              </a:extLst>
            </p:cNvPr>
            <p:cNvSpPr/>
            <p:nvPr/>
          </p:nvSpPr>
          <p:spPr>
            <a:xfrm>
              <a:off x="4268669" y="2209907"/>
              <a:ext cx="141076" cy="141076"/>
            </a:xfrm>
            <a:prstGeom prst="ellipse">
              <a:avLst/>
            </a:prstGeom>
            <a:solidFill>
              <a:schemeClr val="bg1">
                <a:lumMod val="95000"/>
                <a:lumOff val="5000"/>
              </a:schemeClr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67A19231-6273-75FD-4338-A247A49AF167}"/>
                </a:ext>
              </a:extLst>
            </p:cNvPr>
            <p:cNvCxnSpPr>
              <a:cxnSpLocks/>
            </p:cNvCxnSpPr>
            <p:nvPr/>
          </p:nvCxnSpPr>
          <p:spPr>
            <a:xfrm>
              <a:off x="4339207" y="2302779"/>
              <a:ext cx="0" cy="457199"/>
            </a:xfrm>
            <a:prstGeom prst="line">
              <a:avLst/>
            </a:prstGeom>
            <a:ln w="57150"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B3A0077D-863E-FA21-40CC-7B541FBEFA03}"/>
              </a:ext>
            </a:extLst>
          </p:cNvPr>
          <p:cNvGrpSpPr/>
          <p:nvPr/>
        </p:nvGrpSpPr>
        <p:grpSpPr>
          <a:xfrm>
            <a:off x="6968319" y="989344"/>
            <a:ext cx="1568741" cy="2869592"/>
            <a:chOff x="3137483" y="989344"/>
            <a:chExt cx="1568741" cy="2869592"/>
          </a:xfrm>
        </p:grpSpPr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C7FF0307-D818-154E-6375-5F90E23C1DF3}"/>
                </a:ext>
              </a:extLst>
            </p:cNvPr>
            <p:cNvSpPr/>
            <p:nvPr/>
          </p:nvSpPr>
          <p:spPr>
            <a:xfrm>
              <a:off x="3137483" y="2759978"/>
              <a:ext cx="1568741" cy="1098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0x1B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23F295D0-7AE7-66E5-0941-D750D62DB0B2}"/>
                </a:ext>
              </a:extLst>
            </p:cNvPr>
            <p:cNvSpPr/>
            <p:nvPr/>
          </p:nvSpPr>
          <p:spPr>
            <a:xfrm>
              <a:off x="3345180" y="989344"/>
              <a:ext cx="141076" cy="14107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6900FCDA-CE1B-D8B8-67F7-173F07F8002A}"/>
                </a:ext>
              </a:extLst>
            </p:cNvPr>
            <p:cNvCxnSpPr>
              <a:cxnSpLocks/>
            </p:cNvCxnSpPr>
            <p:nvPr/>
          </p:nvCxnSpPr>
          <p:spPr>
            <a:xfrm>
              <a:off x="3415718" y="1082216"/>
              <a:ext cx="0" cy="1677762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9E0B0681-3411-5C91-45A3-680F7D99C598}"/>
                </a:ext>
              </a:extLst>
            </p:cNvPr>
            <p:cNvSpPr/>
            <p:nvPr/>
          </p:nvSpPr>
          <p:spPr>
            <a:xfrm>
              <a:off x="3623416" y="1391203"/>
              <a:ext cx="141076" cy="141076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E35DFC8D-DA61-E62A-D807-38C82C19F08C}"/>
                </a:ext>
              </a:extLst>
            </p:cNvPr>
            <p:cNvCxnSpPr>
              <a:cxnSpLocks/>
            </p:cNvCxnSpPr>
            <p:nvPr/>
          </p:nvCxnSpPr>
          <p:spPr>
            <a:xfrm>
              <a:off x="3693954" y="1484075"/>
              <a:ext cx="0" cy="1275903"/>
            </a:xfrm>
            <a:prstGeom prst="line">
              <a:avLst/>
            </a:prstGeom>
            <a:ln w="57150">
              <a:solidFill>
                <a:srgbClr val="92D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90BEF0D2-25F6-4F2A-1A1C-5894025605AE}"/>
                </a:ext>
              </a:extLst>
            </p:cNvPr>
            <p:cNvSpPr/>
            <p:nvPr/>
          </p:nvSpPr>
          <p:spPr>
            <a:xfrm>
              <a:off x="3972190" y="1798949"/>
              <a:ext cx="141076" cy="14107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73DBC313-02C9-359C-9325-FF10A4BF471C}"/>
                </a:ext>
              </a:extLst>
            </p:cNvPr>
            <p:cNvCxnSpPr>
              <a:cxnSpLocks/>
            </p:cNvCxnSpPr>
            <p:nvPr/>
          </p:nvCxnSpPr>
          <p:spPr>
            <a:xfrm>
              <a:off x="4035108" y="1869487"/>
              <a:ext cx="0" cy="890491"/>
            </a:xfrm>
            <a:prstGeom prst="line">
              <a:avLst/>
            </a:prstGeom>
            <a:ln w="57150">
              <a:solidFill>
                <a:srgbClr val="FF000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F0D5D569-1561-D2F3-DBA6-4FD7FB59FF8F}"/>
                </a:ext>
              </a:extLst>
            </p:cNvPr>
            <p:cNvSpPr/>
            <p:nvPr/>
          </p:nvSpPr>
          <p:spPr>
            <a:xfrm>
              <a:off x="4268669" y="2209907"/>
              <a:ext cx="141076" cy="141076"/>
            </a:xfrm>
            <a:prstGeom prst="ellipse">
              <a:avLst/>
            </a:prstGeom>
            <a:solidFill>
              <a:schemeClr val="bg1">
                <a:lumMod val="95000"/>
                <a:lumOff val="5000"/>
              </a:schemeClr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B245624B-BFED-3D74-354C-4E34E77A2033}"/>
                </a:ext>
              </a:extLst>
            </p:cNvPr>
            <p:cNvCxnSpPr>
              <a:cxnSpLocks/>
            </p:cNvCxnSpPr>
            <p:nvPr/>
          </p:nvCxnSpPr>
          <p:spPr>
            <a:xfrm>
              <a:off x="4339207" y="2302779"/>
              <a:ext cx="0" cy="457199"/>
            </a:xfrm>
            <a:prstGeom prst="line">
              <a:avLst/>
            </a:prstGeom>
            <a:ln w="57150"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E60235D2-C2DC-0C43-86E0-D65C1B71704F}"/>
              </a:ext>
            </a:extLst>
          </p:cNvPr>
          <p:cNvGrpSpPr/>
          <p:nvPr/>
        </p:nvGrpSpPr>
        <p:grpSpPr>
          <a:xfrm>
            <a:off x="8929376" y="989344"/>
            <a:ext cx="1568741" cy="2869592"/>
            <a:chOff x="3137483" y="989344"/>
            <a:chExt cx="1568741" cy="2869592"/>
          </a:xfrm>
        </p:grpSpPr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53115B48-909F-C883-B465-AE9A1BCB1570}"/>
                </a:ext>
              </a:extLst>
            </p:cNvPr>
            <p:cNvSpPr/>
            <p:nvPr/>
          </p:nvSpPr>
          <p:spPr>
            <a:xfrm>
              <a:off x="3137483" y="2759978"/>
              <a:ext cx="1568741" cy="1098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0x7F</a:t>
              </a:r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55CB4140-4C36-62EC-B2E5-0FB47C6B169D}"/>
                </a:ext>
              </a:extLst>
            </p:cNvPr>
            <p:cNvSpPr/>
            <p:nvPr/>
          </p:nvSpPr>
          <p:spPr>
            <a:xfrm>
              <a:off x="3345180" y="989344"/>
              <a:ext cx="141076" cy="14107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A9045455-517D-0200-3428-6ED04889CED1}"/>
                </a:ext>
              </a:extLst>
            </p:cNvPr>
            <p:cNvCxnSpPr>
              <a:cxnSpLocks/>
            </p:cNvCxnSpPr>
            <p:nvPr/>
          </p:nvCxnSpPr>
          <p:spPr>
            <a:xfrm>
              <a:off x="3415718" y="1082216"/>
              <a:ext cx="0" cy="1677762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BEB5F020-244E-2A23-51DC-48302DA59EBD}"/>
                </a:ext>
              </a:extLst>
            </p:cNvPr>
            <p:cNvSpPr/>
            <p:nvPr/>
          </p:nvSpPr>
          <p:spPr>
            <a:xfrm>
              <a:off x="3623416" y="1391203"/>
              <a:ext cx="141076" cy="141076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C152E367-AB92-7DF9-E31D-19C0BDE38DEE}"/>
                </a:ext>
              </a:extLst>
            </p:cNvPr>
            <p:cNvCxnSpPr>
              <a:cxnSpLocks/>
            </p:cNvCxnSpPr>
            <p:nvPr/>
          </p:nvCxnSpPr>
          <p:spPr>
            <a:xfrm>
              <a:off x="3693954" y="1484075"/>
              <a:ext cx="0" cy="1275903"/>
            </a:xfrm>
            <a:prstGeom prst="line">
              <a:avLst/>
            </a:prstGeom>
            <a:ln w="57150">
              <a:solidFill>
                <a:srgbClr val="92D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D880E888-FD64-287E-185E-DEB28998B944}"/>
                </a:ext>
              </a:extLst>
            </p:cNvPr>
            <p:cNvSpPr/>
            <p:nvPr/>
          </p:nvSpPr>
          <p:spPr>
            <a:xfrm>
              <a:off x="3972190" y="1798949"/>
              <a:ext cx="141076" cy="14107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EFEF3397-12B4-4613-5574-EC38AAC0B746}"/>
                </a:ext>
              </a:extLst>
            </p:cNvPr>
            <p:cNvCxnSpPr>
              <a:cxnSpLocks/>
            </p:cNvCxnSpPr>
            <p:nvPr/>
          </p:nvCxnSpPr>
          <p:spPr>
            <a:xfrm>
              <a:off x="4035108" y="1869487"/>
              <a:ext cx="0" cy="890491"/>
            </a:xfrm>
            <a:prstGeom prst="line">
              <a:avLst/>
            </a:prstGeom>
            <a:ln w="57150">
              <a:solidFill>
                <a:srgbClr val="FF000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960606C8-4E3B-68F0-0991-E902A2C324DE}"/>
                </a:ext>
              </a:extLst>
            </p:cNvPr>
            <p:cNvSpPr/>
            <p:nvPr/>
          </p:nvSpPr>
          <p:spPr>
            <a:xfrm>
              <a:off x="4268669" y="2209907"/>
              <a:ext cx="141076" cy="141076"/>
            </a:xfrm>
            <a:prstGeom prst="ellipse">
              <a:avLst/>
            </a:prstGeom>
            <a:solidFill>
              <a:schemeClr val="bg1">
                <a:lumMod val="95000"/>
                <a:lumOff val="5000"/>
              </a:schemeClr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FEF705A0-4D93-77B6-898E-A04937619079}"/>
                </a:ext>
              </a:extLst>
            </p:cNvPr>
            <p:cNvCxnSpPr>
              <a:cxnSpLocks/>
            </p:cNvCxnSpPr>
            <p:nvPr/>
          </p:nvCxnSpPr>
          <p:spPr>
            <a:xfrm>
              <a:off x="4339207" y="2302779"/>
              <a:ext cx="0" cy="457199"/>
            </a:xfrm>
            <a:prstGeom prst="line">
              <a:avLst/>
            </a:prstGeom>
            <a:ln w="57150"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57346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0DC8BA-CF1B-0470-38E7-46FC05C3B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Exkurs I²C Kommunikation</a:t>
            </a:r>
            <a:br>
              <a:rPr lang="de-DE" dirty="0"/>
            </a:br>
            <a:r>
              <a:rPr lang="de-DE" sz="2400" cap="none" dirty="0"/>
              <a:t>I²C Scanner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D7E326D-B8A8-2007-B5A3-1F77B8800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0941" y="2418925"/>
            <a:ext cx="7353299" cy="2068407"/>
          </a:xfrm>
        </p:spPr>
        <p:txBody>
          <a:bodyPr>
            <a:normAutofit/>
          </a:bodyPr>
          <a:lstStyle/>
          <a:p>
            <a:r>
              <a:rPr lang="de-DE" sz="2400" dirty="0">
                <a:solidFill>
                  <a:schemeClr val="tx1"/>
                </a:solidFill>
              </a:rPr>
              <a:t>URL: </a:t>
            </a:r>
            <a:r>
              <a:rPr lang="de-DE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https://playground.arduino.cc/Main/I2cScanner/</a:t>
            </a:r>
            <a:endParaRPr lang="de-DE" dirty="0">
              <a:solidFill>
                <a:schemeClr val="tx1"/>
              </a:solidFill>
            </a:endParaRPr>
          </a:p>
          <a:p>
            <a:r>
              <a:rPr lang="de-DE" sz="2400" dirty="0">
                <a:solidFill>
                  <a:schemeClr val="tx1"/>
                </a:solidFill>
              </a:rPr>
              <a:t>ermöglicht die einfache suche nach Sensoren  welche per I²C angebunden sind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4CED5C5-F1C5-F9B5-573F-B11B558A5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31" y="767932"/>
            <a:ext cx="4664195" cy="179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790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DE4A99-1669-6F47-9EFB-27A4251F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/>
              <a:t>Wemos</a:t>
            </a:r>
            <a:r>
              <a:rPr lang="en-US" sz="3600" dirty="0"/>
              <a:t> D1 Mini (ESP8266)</a:t>
            </a:r>
            <a:br>
              <a:rPr lang="en-US" sz="3600" dirty="0"/>
            </a:br>
            <a:r>
              <a:rPr lang="en-US" sz="2400" cap="none" dirty="0" err="1"/>
              <a:t>Beispiele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55E98B-2B40-2B09-CB12-1BD7A1D2A8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2052" name="Inhaltsplatzhalter 3">
            <a:extLst>
              <a:ext uri="{FF2B5EF4-FFF2-40B4-BE49-F238E27FC236}">
                <a16:creationId xmlns:a16="http://schemas.microsoft.com/office/drawing/2014/main" id="{62EF4490-3201-9ACA-077E-79BB1F16AC4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80302898"/>
              </p:ext>
            </p:extLst>
          </p:nvPr>
        </p:nvGraphicFramePr>
        <p:xfrm>
          <a:off x="6811346" y="1498601"/>
          <a:ext cx="3530481" cy="1930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2" descr="Piezo Buzzer">
            <a:extLst>
              <a:ext uri="{FF2B5EF4-FFF2-40B4-BE49-F238E27FC236}">
                <a16:creationId xmlns:a16="http://schemas.microsoft.com/office/drawing/2014/main" id="{93C95D9C-2BF1-969A-E6C1-0EC4A72DF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2" y="760943"/>
            <a:ext cx="428625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5735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41C2D3-9F5F-9BE2-D9DE-8C8BC142C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Arduino IDE</a:t>
            </a:r>
            <a:br>
              <a:rPr lang="de-DE" dirty="0"/>
            </a:br>
            <a:r>
              <a:rPr lang="de-DE" sz="2400" cap="none" dirty="0"/>
              <a:t>0,49“ OLED Display programmieren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26DF090-3EB4-8A9F-CF1E-6A0F581F77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sz="2400" dirty="0">
                <a:solidFill>
                  <a:schemeClr val="tx1"/>
                </a:solidFill>
              </a:rPr>
              <a:t>Auflösung 64 x 32 Punkte</a:t>
            </a:r>
          </a:p>
          <a:p>
            <a:r>
              <a:rPr lang="de-DE" sz="2400" dirty="0">
                <a:solidFill>
                  <a:schemeClr val="tx1"/>
                </a:solidFill>
              </a:rPr>
              <a:t>Schnittstelle I²C</a:t>
            </a:r>
          </a:p>
          <a:p>
            <a:endParaRPr lang="de-DE" dirty="0"/>
          </a:p>
        </p:txBody>
      </p:sp>
      <p:pic>
        <p:nvPicPr>
          <p:cNvPr id="3074" name="Picture 2" descr="0,49 Zoll OLED Display">
            <a:extLst>
              <a:ext uri="{FF2B5EF4-FFF2-40B4-BE49-F238E27FC236}">
                <a16:creationId xmlns:a16="http://schemas.microsoft.com/office/drawing/2014/main" id="{0AF8DC42-A8D7-9500-7D95-24B5162D9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3" y="962637"/>
            <a:ext cx="4286250" cy="32194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909603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E537C5-812B-5761-93B3-CBE4DBF7E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Arduino IDE</a:t>
            </a:r>
            <a:br>
              <a:rPr lang="de-DE" sz="3600" dirty="0"/>
            </a:br>
            <a:r>
              <a:rPr lang="de-DE" sz="2400" cap="none" dirty="0"/>
              <a:t>Anzeigen des Textes „Hello“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4BF83C9-501E-D1DD-7FDB-CB81E235E0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59509" y="608705"/>
            <a:ext cx="6162957" cy="3615266"/>
          </a:xfrm>
        </p:spPr>
        <p:txBody>
          <a:bodyPr>
            <a:normAutofit/>
          </a:bodyPr>
          <a:lstStyle/>
          <a:p>
            <a:r>
              <a:rPr lang="de-DE" sz="2800" dirty="0">
                <a:solidFill>
                  <a:schemeClr val="tx1"/>
                </a:solidFill>
              </a:rPr>
              <a:t>I2C Adresse des Displays 0x3C</a:t>
            </a:r>
          </a:p>
          <a:p>
            <a:r>
              <a:rPr lang="de-DE" sz="2800" dirty="0">
                <a:solidFill>
                  <a:schemeClr val="tx1"/>
                </a:solidFill>
              </a:rPr>
              <a:t>Textgröße 1</a:t>
            </a:r>
          </a:p>
          <a:p>
            <a:r>
              <a:rPr lang="de-DE" sz="2800" dirty="0">
                <a:solidFill>
                  <a:schemeClr val="tx1"/>
                </a:solidFill>
              </a:rPr>
              <a:t>Textfarbe – weiß </a:t>
            </a:r>
          </a:p>
          <a:p>
            <a:r>
              <a:rPr lang="de-DE" sz="2800" dirty="0">
                <a:solidFill>
                  <a:schemeClr val="tx1"/>
                </a:solidFill>
              </a:rPr>
              <a:t>Cursor Position </a:t>
            </a:r>
          </a:p>
          <a:p>
            <a:pPr lvl="1"/>
            <a:r>
              <a:rPr lang="de-DE" sz="2400" dirty="0">
                <a:solidFill>
                  <a:schemeClr val="tx1"/>
                </a:solidFill>
              </a:rPr>
              <a:t>Spalte 60</a:t>
            </a:r>
          </a:p>
          <a:p>
            <a:pPr lvl="1"/>
            <a:r>
              <a:rPr lang="de-DE" sz="2400" dirty="0">
                <a:solidFill>
                  <a:schemeClr val="tx1"/>
                </a:solidFill>
              </a:rPr>
              <a:t>Zeile 15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565949A-A7C3-49CE-7724-417E69465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37" y="608705"/>
            <a:ext cx="3311775" cy="369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667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E537C5-812B-5761-93B3-CBE4DBF7E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dirty="0"/>
              <a:t>Arduino IDE</a:t>
            </a:r>
            <a:br>
              <a:rPr lang="de-DE" sz="3600" dirty="0"/>
            </a:br>
            <a:r>
              <a:rPr lang="de-DE" sz="2400" cap="none" dirty="0"/>
              <a:t>Installieren der benötigten Bibliotheken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4BF83C9-501E-D1DD-7FDB-CB81E235E0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215195"/>
            <a:ext cx="5433559" cy="3615266"/>
          </a:xfrm>
        </p:spPr>
        <p:txBody>
          <a:bodyPr>
            <a:normAutofit/>
          </a:bodyPr>
          <a:lstStyle/>
          <a:p>
            <a:r>
              <a:rPr lang="de-DE" sz="2800" dirty="0">
                <a:solidFill>
                  <a:schemeClr val="tx1"/>
                </a:solidFill>
              </a:rPr>
              <a:t>Benötigte Bibliotheken:</a:t>
            </a:r>
          </a:p>
          <a:p>
            <a:pPr lvl="1"/>
            <a:r>
              <a:rPr lang="de-DE" sz="2200" dirty="0" err="1">
                <a:solidFill>
                  <a:schemeClr val="tx1"/>
                </a:solidFill>
              </a:rPr>
              <a:t>Adafruit_BusIO</a:t>
            </a:r>
            <a:endParaRPr lang="de-DE" sz="2200" dirty="0">
              <a:solidFill>
                <a:schemeClr val="tx1"/>
              </a:solidFill>
            </a:endParaRPr>
          </a:p>
          <a:p>
            <a:pPr lvl="1"/>
            <a:r>
              <a:rPr lang="de-DE" sz="2200" dirty="0">
                <a:solidFill>
                  <a:schemeClr val="tx1"/>
                </a:solidFill>
              </a:rPr>
              <a:t>Adafruit_SSD1306_Wemos_OLED</a:t>
            </a:r>
          </a:p>
          <a:p>
            <a:pPr lvl="1"/>
            <a:r>
              <a:rPr lang="de-DE" sz="2200" dirty="0">
                <a:solidFill>
                  <a:schemeClr val="tx1"/>
                </a:solidFill>
              </a:rPr>
              <a:t>Adafruit-GFX-Library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58E0822-F3A9-F7F1-5ACD-054D939AD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60" y="341988"/>
            <a:ext cx="5626865" cy="193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333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2392EE-666E-33EC-F9DC-53DB6DA49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dirty="0"/>
              <a:t>Arduino IDE</a:t>
            </a:r>
            <a:br>
              <a:rPr lang="de-DE" sz="3600" dirty="0"/>
            </a:br>
            <a:r>
              <a:rPr lang="de-DE" sz="2400" cap="none" dirty="0"/>
              <a:t>Besonderheiten bei der Adafruit Bibliothek</a:t>
            </a:r>
            <a:endParaRPr lang="de-DE" dirty="0"/>
          </a:p>
        </p:txBody>
      </p:sp>
      <p:pic>
        <p:nvPicPr>
          <p:cNvPr id="6" name="Inhaltsplatzhalter 5" descr="Ein Bild, das Text, Elektronik, Schaltkreis enthält.&#10;&#10;Automatisch generierte Beschreibung">
            <a:extLst>
              <a:ext uri="{FF2B5EF4-FFF2-40B4-BE49-F238E27FC236}">
                <a16:creationId xmlns:a16="http://schemas.microsoft.com/office/drawing/2014/main" id="{20B43B6E-4A0D-72D4-28DD-EC1A905C8A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42950" y="685800"/>
            <a:ext cx="4819650" cy="36147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E0D6725-DA67-517B-AF79-FB8FEA9D1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5265335" cy="3615266"/>
          </a:xfrm>
        </p:spPr>
        <p:txBody>
          <a:bodyPr>
            <a:normAutofit fontScale="92500"/>
          </a:bodyPr>
          <a:lstStyle/>
          <a:p>
            <a:r>
              <a:rPr lang="de-DE" sz="2400" dirty="0">
                <a:solidFill>
                  <a:schemeClr val="tx1"/>
                </a:solidFill>
              </a:rPr>
              <a:t>gedacht für große OLED Displays</a:t>
            </a:r>
          </a:p>
          <a:p>
            <a:r>
              <a:rPr lang="de-DE" sz="2400" dirty="0">
                <a:solidFill>
                  <a:schemeClr val="tx1"/>
                </a:solidFill>
              </a:rPr>
              <a:t>viele nützliche Funktionen</a:t>
            </a:r>
          </a:p>
          <a:p>
            <a:pPr lvl="1"/>
            <a:r>
              <a:rPr lang="de-DE" sz="2000" dirty="0">
                <a:solidFill>
                  <a:schemeClr val="tx1"/>
                </a:solidFill>
              </a:rPr>
              <a:t>Schriftart, Schriftgröße, Farbe</a:t>
            </a:r>
          </a:p>
          <a:p>
            <a:pPr lvl="1"/>
            <a:r>
              <a:rPr lang="de-DE" sz="2000" dirty="0">
                <a:solidFill>
                  <a:schemeClr val="tx1"/>
                </a:solidFill>
              </a:rPr>
              <a:t>Zeichnen von einfachen geometrischen Figuren</a:t>
            </a:r>
          </a:p>
          <a:p>
            <a:pPr lvl="1"/>
            <a:r>
              <a:rPr lang="de-DE" sz="2000" dirty="0">
                <a:solidFill>
                  <a:schemeClr val="tx1"/>
                </a:solidFill>
              </a:rPr>
              <a:t>Zeichnen von XBMP Bilder</a:t>
            </a:r>
          </a:p>
          <a:p>
            <a:r>
              <a:rPr lang="de-DE" sz="2400" dirty="0">
                <a:solidFill>
                  <a:schemeClr val="tx1"/>
                </a:solidFill>
              </a:rPr>
              <a:t>weitere Informationen unter </a:t>
            </a:r>
            <a:r>
              <a:rPr lang="de-DE" sz="1900" dirty="0">
                <a:solidFill>
                  <a:schemeClr val="tx1"/>
                </a:solidFill>
              </a:rPr>
              <a:t>https://adafruit.github.io/Adafruit_SSD1306/html/class_adafruit___s_s_d1306.html</a:t>
            </a:r>
            <a:endParaRPr lang="de-DE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548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42">
            <a:extLst>
              <a:ext uri="{FF2B5EF4-FFF2-40B4-BE49-F238E27FC236}">
                <a16:creationId xmlns:a16="http://schemas.microsoft.com/office/drawing/2014/main" id="{8F1EF17D-1B70-428C-8A8A-A2C5B390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2FAEDF3-CEC8-4BF6-8EA7-4079C4718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98DB8F4-CD77-4FCC-8544-ADE8B478C1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202DFE-039D-48E4-8536-FA30F248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1F05E26-510E-4164-83C7-28E4FE9D7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632161A-50D4-4D96-887A-98FC92093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60" name="Rectangle 49">
            <a:extLst>
              <a:ext uri="{FF2B5EF4-FFF2-40B4-BE49-F238E27FC236}">
                <a16:creationId xmlns:a16="http://schemas.microsoft.com/office/drawing/2014/main" id="{929448D9-8F1D-4CFE-93BA-E0272F0DB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CC9E7E-C8DB-4D73-80B6-C5D35AD7F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75438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Was wollen wir machen?</a:t>
            </a:r>
          </a:p>
        </p:txBody>
      </p:sp>
      <p:pic>
        <p:nvPicPr>
          <p:cNvPr id="6" name="Inhaltsplatzhalter 5" descr="Bücher">
            <a:extLst>
              <a:ext uri="{FF2B5EF4-FFF2-40B4-BE49-F238E27FC236}">
                <a16:creationId xmlns:a16="http://schemas.microsoft.com/office/drawing/2014/main" id="{55D2AC52-3BB9-4E97-89BA-8129330AB4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37046" r="30263"/>
          <a:stretch/>
        </p:blipFill>
        <p:spPr>
          <a:xfrm>
            <a:off x="8820603" y="10"/>
            <a:ext cx="3371397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61" name="Group 51">
            <a:extLst>
              <a:ext uri="{FF2B5EF4-FFF2-40B4-BE49-F238E27FC236}">
                <a16:creationId xmlns:a16="http://schemas.microsoft.com/office/drawing/2014/main" id="{94749DEA-AC6C-4834-A330-03A1796B8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0CBC5D1-BAF0-454E-9D7C-68370AA95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ABB9F45-32F7-4915-A94F-F1E34B32D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4EA6F09-00FD-4C50-A2DF-D0B1CC4C9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B8B975B-2618-4734-A401-FAB745190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EF4B123-0577-4F10-986B-6BD86396A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" name="Inhaltsplatzhalter 8" descr="Schema">
            <a:extLst>
              <a:ext uri="{FF2B5EF4-FFF2-40B4-BE49-F238E27FC236}">
                <a16:creationId xmlns:a16="http://schemas.microsoft.com/office/drawing/2014/main" id="{8EDEA472-192B-4242-9F8A-CF2C98BFB3C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8808003"/>
              </p:ext>
            </p:extLst>
          </p:nvPr>
        </p:nvGraphicFramePr>
        <p:xfrm>
          <a:off x="182074" y="414072"/>
          <a:ext cx="8508920" cy="4462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595550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DE4A99-1669-6F47-9EFB-27A4251F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/>
              <a:t>Wemos</a:t>
            </a:r>
            <a:r>
              <a:rPr lang="en-US" sz="3600" dirty="0"/>
              <a:t> D1 Mini (ESP8266)</a:t>
            </a:r>
            <a:br>
              <a:rPr lang="en-US" sz="3600" dirty="0"/>
            </a:br>
            <a:r>
              <a:rPr lang="en-US" sz="2400" cap="none" dirty="0" err="1"/>
              <a:t>Beispiele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55E98B-2B40-2B09-CB12-1BD7A1D2A8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2052" name="Inhaltsplatzhalter 3">
            <a:extLst>
              <a:ext uri="{FF2B5EF4-FFF2-40B4-BE49-F238E27FC236}">
                <a16:creationId xmlns:a16="http://schemas.microsoft.com/office/drawing/2014/main" id="{62EF4490-3201-9ACA-077E-79BB1F16AC4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80027631"/>
              </p:ext>
            </p:extLst>
          </p:nvPr>
        </p:nvGraphicFramePr>
        <p:xfrm>
          <a:off x="5621866" y="1526796"/>
          <a:ext cx="6407947" cy="2214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2" descr="0,49 Zoll OLED Display">
            <a:extLst>
              <a:ext uri="{FF2B5EF4-FFF2-40B4-BE49-F238E27FC236}">
                <a16:creationId xmlns:a16="http://schemas.microsoft.com/office/drawing/2014/main" id="{BB9356C5-B4D9-01F8-7BB1-D662058D9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12" y="738716"/>
            <a:ext cx="4286250" cy="32194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771808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2539A4-3450-9FFB-B95C-47B7D0FA9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Arduino IDE</a:t>
            </a:r>
            <a:br>
              <a:rPr lang="de-DE" sz="3600" dirty="0"/>
            </a:br>
            <a:r>
              <a:rPr lang="de-DE" sz="2400" cap="none" dirty="0"/>
              <a:t>Sensor DHT11</a:t>
            </a:r>
            <a:endParaRPr lang="de-DE" dirty="0"/>
          </a:p>
        </p:txBody>
      </p:sp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4E38F0B5-F55D-CBE3-AE72-D4AA2ED96A9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09650" y="883444"/>
            <a:ext cx="4286250" cy="32194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9979B1-08FD-A4B9-0A73-5A9E35F1D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7131" y="786469"/>
            <a:ext cx="4934479" cy="3615266"/>
          </a:xfrm>
        </p:spPr>
        <p:txBody>
          <a:bodyPr>
            <a:normAutofit fontScale="70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sz="4100" dirty="0">
                <a:solidFill>
                  <a:schemeClr val="tx1"/>
                </a:solidFill>
              </a:rPr>
              <a:t>Technische Daten: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3600" dirty="0">
                <a:solidFill>
                  <a:schemeClr val="tx1"/>
                </a:solidFill>
              </a:rPr>
              <a:t>rel. Luftfeuchtigkeit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sz="3100" dirty="0">
                <a:solidFill>
                  <a:schemeClr val="tx1"/>
                </a:solidFill>
              </a:rPr>
              <a:t>Messbereich 20 % bis 90 %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sz="3100" dirty="0">
                <a:solidFill>
                  <a:schemeClr val="tx1"/>
                </a:solidFill>
              </a:rPr>
              <a:t>Toleranz ±5 %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3600" dirty="0">
                <a:solidFill>
                  <a:schemeClr val="tx1"/>
                </a:solidFill>
              </a:rPr>
              <a:t>Temperatur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sz="3100" dirty="0">
                <a:solidFill>
                  <a:schemeClr val="tx1"/>
                </a:solidFill>
              </a:rPr>
              <a:t>Messbereich 0 bis 60 °C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sz="3100" dirty="0">
                <a:solidFill>
                  <a:schemeClr val="tx1"/>
                </a:solidFill>
              </a:rPr>
              <a:t>Toleranz ±2 °C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3600" dirty="0">
                <a:solidFill>
                  <a:schemeClr val="tx1"/>
                </a:solidFill>
              </a:rPr>
              <a:t>Betriebsspannung 5 V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69091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C76881-524E-6A2E-B15F-907D43CC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Arduino IDE</a:t>
            </a:r>
            <a:br>
              <a:rPr lang="de-DE" sz="3600" dirty="0"/>
            </a:br>
            <a:r>
              <a:rPr lang="de-DE" sz="2400" cap="none" dirty="0"/>
              <a:t>Alternativen zum DHT11</a:t>
            </a:r>
            <a:endParaRPr lang="de-DE" dirty="0"/>
          </a:p>
        </p:txBody>
      </p:sp>
      <p:pic>
        <p:nvPicPr>
          <p:cNvPr id="6" name="Inhaltsplatzhalter 5" descr="Ein Bild, das Boden, drinnen, gefliest, Kachel enthält.&#10;&#10;Automatisch generierte Beschreibung">
            <a:extLst>
              <a:ext uri="{FF2B5EF4-FFF2-40B4-BE49-F238E27FC236}">
                <a16:creationId xmlns:a16="http://schemas.microsoft.com/office/drawing/2014/main" id="{42F84CB1-809F-EA0C-CDED-A4DF88C522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21490" y="803147"/>
            <a:ext cx="3522518" cy="31350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506AFD6-E967-7D52-5333-BEA60C65A1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2059" y="685801"/>
            <a:ext cx="6795082" cy="3615266"/>
          </a:xfrm>
        </p:spPr>
        <p:txBody>
          <a:bodyPr>
            <a:normAutofit lnSpcReduction="10000"/>
          </a:bodyPr>
          <a:lstStyle/>
          <a:p>
            <a:r>
              <a:rPr lang="de-DE" sz="2400" dirty="0">
                <a:solidFill>
                  <a:schemeClr val="tx1"/>
                </a:solidFill>
              </a:rPr>
              <a:t>DHT11 – blau</a:t>
            </a:r>
          </a:p>
          <a:p>
            <a:r>
              <a:rPr lang="de-DE" sz="2400" dirty="0">
                <a:solidFill>
                  <a:schemeClr val="tx1"/>
                </a:solidFill>
              </a:rPr>
              <a:t>DHT22 – weiß</a:t>
            </a:r>
          </a:p>
          <a:p>
            <a:pPr lvl="1"/>
            <a:r>
              <a:rPr lang="de-DE" sz="2200" dirty="0">
                <a:solidFill>
                  <a:schemeClr val="tx1"/>
                </a:solidFill>
              </a:rPr>
              <a:t>deutlich genauer,</a:t>
            </a:r>
          </a:p>
          <a:p>
            <a:pPr lvl="1"/>
            <a:r>
              <a:rPr lang="de-DE" sz="2200" dirty="0">
                <a:solidFill>
                  <a:schemeClr val="tx1"/>
                </a:solidFill>
              </a:rPr>
              <a:t>teurer</a:t>
            </a:r>
          </a:p>
          <a:p>
            <a:r>
              <a:rPr lang="de-DE" sz="2400" dirty="0">
                <a:solidFill>
                  <a:schemeClr val="tx1"/>
                </a:solidFill>
              </a:rPr>
              <a:t>AM2320 – schwarz</a:t>
            </a:r>
          </a:p>
          <a:p>
            <a:pPr lvl="1"/>
            <a:r>
              <a:rPr lang="de-DE" sz="2200" dirty="0">
                <a:solidFill>
                  <a:schemeClr val="tx1"/>
                </a:solidFill>
              </a:rPr>
              <a:t>deutlich genauer,</a:t>
            </a:r>
          </a:p>
          <a:p>
            <a:pPr lvl="1"/>
            <a:r>
              <a:rPr lang="de-DE" sz="2200" dirty="0">
                <a:solidFill>
                  <a:schemeClr val="tx1"/>
                </a:solidFill>
              </a:rPr>
              <a:t>anderes </a:t>
            </a:r>
            <a:r>
              <a:rPr lang="de-DE" sz="2200" dirty="0" err="1">
                <a:solidFill>
                  <a:schemeClr val="tx1"/>
                </a:solidFill>
              </a:rPr>
              <a:t>Pinout</a:t>
            </a:r>
            <a:r>
              <a:rPr lang="de-DE" sz="2200" dirty="0">
                <a:solidFill>
                  <a:schemeClr val="tx1"/>
                </a:solidFill>
              </a:rPr>
              <a:t>,</a:t>
            </a:r>
          </a:p>
          <a:p>
            <a:pPr lvl="1"/>
            <a:r>
              <a:rPr lang="de-DE" sz="2200" dirty="0">
                <a:solidFill>
                  <a:schemeClr val="tx1"/>
                </a:solidFill>
              </a:rPr>
              <a:t>teurer</a:t>
            </a:r>
          </a:p>
        </p:txBody>
      </p:sp>
    </p:spTree>
    <p:extLst>
      <p:ext uri="{BB962C8B-B14F-4D97-AF65-F5344CB8AC3E}">
        <p14:creationId xmlns:p14="http://schemas.microsoft.com/office/powerpoint/2010/main" val="22159347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D7C08167-CFBF-4DCB-8E96-04970AB11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2AB236E-3A06-4660-8CAC-76D68F90A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9EDA09C-3BE4-42FE-9F11-C3AC64F2E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DC8663-F36E-48C0-AFDE-8DC2D7BD6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D90957B-E13E-454D-B812-E6716E7DE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630C507-BE71-4AEB-ABDB-AC2BAB3DA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E1FE1E8-258B-98C6-BB81-FA17E8804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7350079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Arduino IDE</a:t>
            </a:r>
            <a:br>
              <a:rPr lang="en-US" sz="3300" dirty="0"/>
            </a:br>
            <a:r>
              <a:rPr lang="en-US" sz="2400" cap="none" dirty="0" err="1"/>
              <a:t>Installieren</a:t>
            </a:r>
            <a:r>
              <a:rPr lang="en-US" sz="2400" cap="none" dirty="0"/>
              <a:t> der </a:t>
            </a:r>
            <a:r>
              <a:rPr lang="en-US" sz="2400" cap="none" dirty="0" err="1"/>
              <a:t>benötigten</a:t>
            </a:r>
            <a:r>
              <a:rPr lang="en-US" sz="2400" cap="none" dirty="0"/>
              <a:t> </a:t>
            </a:r>
            <a:r>
              <a:rPr lang="en-US" sz="2400" cap="none" dirty="0" err="1"/>
              <a:t>bibliothek</a:t>
            </a:r>
            <a:endParaRPr lang="en-US" sz="330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477707D-0787-E76E-C9EF-26EA39503F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96650" y="788191"/>
            <a:ext cx="6177401" cy="36152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 err="1">
                <a:solidFill>
                  <a:schemeClr val="tx1"/>
                </a:solidFill>
              </a:rPr>
              <a:t>Bibliothek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DHTesp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800" dirty="0" err="1">
                <a:solidFill>
                  <a:schemeClr val="tx1"/>
                </a:solidFill>
              </a:rPr>
              <a:t>Beispiele</a:t>
            </a:r>
            <a:r>
              <a:rPr lang="en-US" sz="2800" dirty="0">
                <a:solidFill>
                  <a:schemeClr val="tx1"/>
                </a:solidFill>
              </a:rPr>
              <a:t> für ESP32, ESP8266</a:t>
            </a:r>
          </a:p>
          <a:p>
            <a:pPr lvl="1"/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C141F8-CE48-4942-96D4-064441B81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59517"/>
            <a:ext cx="2981858" cy="3208867"/>
            <a:chOff x="9206969" y="2963333"/>
            <a:chExt cx="2981858" cy="320886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807B58E-99D1-4FEC-B11F-FE6948EDC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A1BD549-A555-431E-AFB0-E7EDEC751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25E927D-5C7D-4188-92C9-3FDF656B1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BD56B0C-08D0-4CD1-B7DF-65B976B0E9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EFC9CB1-36CE-4BB8-8639-4F568165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Grafik 15">
            <a:extLst>
              <a:ext uri="{FF2B5EF4-FFF2-40B4-BE49-F238E27FC236}">
                <a16:creationId xmlns:a16="http://schemas.microsoft.com/office/drawing/2014/main" id="{2C4635EE-D023-7BBC-BFA8-B594ADD6A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861" y="2025937"/>
            <a:ext cx="4058216" cy="9335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654342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7C08167-CFBF-4DCB-8E96-04970AB11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2AB236E-3A06-4660-8CAC-76D68F90A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9EDA09C-3BE4-42FE-9F11-C3AC64F2E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DC8663-F36E-48C0-AFDE-8DC2D7BD6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90957B-E13E-454D-B812-E6716E7DE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630C507-BE71-4AEB-ABDB-AC2BAB3DA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372DD665-A82B-6682-D987-6E5496DA1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7350079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Wemos</a:t>
            </a:r>
            <a:r>
              <a:rPr lang="en-US" dirty="0"/>
              <a:t> D1 Mini (ESP8266)</a:t>
            </a:r>
            <a:br>
              <a:rPr lang="en-US" dirty="0"/>
            </a:br>
            <a:r>
              <a:rPr lang="en-US" sz="2400" cap="none" dirty="0" err="1"/>
              <a:t>Beispiele</a:t>
            </a:r>
            <a:endParaRPr lang="en-US" dirty="0"/>
          </a:p>
        </p:txBody>
      </p:sp>
      <p:pic>
        <p:nvPicPr>
          <p:cNvPr id="5" name="Grafik 4" descr="Ein Bild, das Text, Elektronik, Schaltkreis enthält.&#10;&#10;Automatisch generierte Beschreibung">
            <a:extLst>
              <a:ext uri="{FF2B5EF4-FFF2-40B4-BE49-F238E27FC236}">
                <a16:creationId xmlns:a16="http://schemas.microsoft.com/office/drawing/2014/main" id="{0B748A41-FDFA-6DB1-F7CF-4F1147EEB9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8362"/>
          <a:stretch/>
        </p:blipFill>
        <p:spPr>
          <a:xfrm>
            <a:off x="8314287" y="570647"/>
            <a:ext cx="3239538" cy="2226520"/>
          </a:xfrm>
          <a:custGeom>
            <a:avLst/>
            <a:gdLst/>
            <a:ahLst/>
            <a:cxnLst/>
            <a:rect l="l" t="t" r="r" b="b"/>
            <a:pathLst>
              <a:path w="3239538" h="2226520">
                <a:moveTo>
                  <a:pt x="322464" y="0"/>
                </a:moveTo>
                <a:lnTo>
                  <a:pt x="3239538" y="0"/>
                </a:lnTo>
                <a:lnTo>
                  <a:pt x="3239538" y="2226520"/>
                </a:lnTo>
                <a:lnTo>
                  <a:pt x="0" y="2226520"/>
                </a:lnTo>
                <a:lnTo>
                  <a:pt x="0" y="322464"/>
                </a:lnTo>
                <a:close/>
              </a:path>
            </a:pathLst>
          </a:cu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pic>
        <p:nvPicPr>
          <p:cNvPr id="6" name="Inhaltsplatzhalter 9" descr="Ein Bild, das Text, Elektronik, Schaltkreis enthält.&#10;&#10;Automatisch generierte Beschreibung">
            <a:extLst>
              <a:ext uri="{FF2B5EF4-FFF2-40B4-BE49-F238E27FC236}">
                <a16:creationId xmlns:a16="http://schemas.microsoft.com/office/drawing/2014/main" id="{AA8A79EA-9AAF-2E48-8664-1BF790D923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13086"/>
          <a:stretch/>
        </p:blipFill>
        <p:spPr>
          <a:xfrm>
            <a:off x="8314287" y="2955704"/>
            <a:ext cx="3239538" cy="2111747"/>
          </a:xfrm>
          <a:custGeom>
            <a:avLst/>
            <a:gdLst/>
            <a:ahLst/>
            <a:cxnLst/>
            <a:rect l="l" t="t" r="r" b="b"/>
            <a:pathLst>
              <a:path w="3239538" h="2111747">
                <a:moveTo>
                  <a:pt x="0" y="0"/>
                </a:moveTo>
                <a:lnTo>
                  <a:pt x="3239538" y="0"/>
                </a:lnTo>
                <a:lnTo>
                  <a:pt x="3239538" y="1789284"/>
                </a:lnTo>
                <a:lnTo>
                  <a:pt x="2917075" y="2111747"/>
                </a:lnTo>
                <a:lnTo>
                  <a:pt x="0" y="2111747"/>
                </a:lnTo>
                <a:close/>
              </a:path>
            </a:pathLst>
          </a:cu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9C141F8-CE48-4942-96D4-064441B81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59517"/>
            <a:ext cx="2981858" cy="3208867"/>
            <a:chOff x="9206969" y="2963333"/>
            <a:chExt cx="2981858" cy="3208867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807B58E-99D1-4FEC-B11F-FE6948EDC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A1BD549-A555-431E-AFB0-E7EDEC751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25E927D-5C7D-4188-92C9-3FDF656B1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BD56B0C-08D0-4CD1-B7DF-65B976B0E9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EFC9CB1-36CE-4BB8-8639-4F568165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4" name="Inhaltsplatzhalter 3">
            <a:extLst>
              <a:ext uri="{FF2B5EF4-FFF2-40B4-BE49-F238E27FC236}">
                <a16:creationId xmlns:a16="http://schemas.microsoft.com/office/drawing/2014/main" id="{5A5E4E79-EC79-273A-A8ED-293D65A313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3078448"/>
              </p:ext>
            </p:extLst>
          </p:nvPr>
        </p:nvGraphicFramePr>
        <p:xfrm>
          <a:off x="1288273" y="1392573"/>
          <a:ext cx="6407947" cy="2214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848806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BE5382-5520-5E16-1766-C0052A3EC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IDE</a:t>
            </a:r>
            <a:br>
              <a:rPr lang="de-DE" dirty="0"/>
            </a:br>
            <a:r>
              <a:rPr lang="de-DE" sz="2400" cap="none" dirty="0"/>
              <a:t>serieller Plotter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DCDA049-6145-763E-A1FE-D32F13069A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65019" y="685801"/>
            <a:ext cx="6926981" cy="1507067"/>
          </a:xfrm>
        </p:spPr>
        <p:txBody>
          <a:bodyPr>
            <a:normAutofit/>
          </a:bodyPr>
          <a:lstStyle/>
          <a:p>
            <a:r>
              <a:rPr lang="de-DE" sz="2400" dirty="0">
                <a:solidFill>
                  <a:schemeClr val="tx1"/>
                </a:solidFill>
              </a:rPr>
              <a:t>visualisieren von Daten eines oder mehrerer Sensoren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676F3EE-8AA8-B2B9-A736-938B4A119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27" y="489484"/>
            <a:ext cx="4520537" cy="400789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8E8701F-798D-7C4A-BD4D-7F2C21912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575" y="2439221"/>
            <a:ext cx="6397809" cy="77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2648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9F9C4-DE9F-40FD-96F9-89B46A929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IDE</a:t>
            </a:r>
            <a:br>
              <a:rPr lang="de-DE" dirty="0"/>
            </a:br>
            <a:r>
              <a:rPr lang="de-DE" sz="2400" cap="none" dirty="0"/>
              <a:t>analoger UV-Sensor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77754A-E5EB-A34B-3519-8D8D14910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0" y="563034"/>
            <a:ext cx="5789817" cy="3615267"/>
          </a:xfrm>
        </p:spPr>
        <p:txBody>
          <a:bodyPr>
            <a:normAutofit/>
          </a:bodyPr>
          <a:lstStyle/>
          <a:p>
            <a:r>
              <a:rPr lang="de-DE" sz="2800" dirty="0">
                <a:solidFill>
                  <a:schemeClr val="tx1"/>
                </a:solidFill>
              </a:rPr>
              <a:t>Technische Daten</a:t>
            </a:r>
          </a:p>
          <a:p>
            <a:pPr lvl="1"/>
            <a:r>
              <a:rPr lang="de-DE" sz="2400" dirty="0">
                <a:solidFill>
                  <a:schemeClr val="tx1"/>
                </a:solidFill>
              </a:rPr>
              <a:t>Betriebsspannung 3,3 V</a:t>
            </a:r>
          </a:p>
          <a:p>
            <a:pPr lvl="1"/>
            <a:r>
              <a:rPr lang="de-DE" sz="2400" dirty="0">
                <a:solidFill>
                  <a:schemeClr val="tx1"/>
                </a:solidFill>
              </a:rPr>
              <a:t>maximale </a:t>
            </a:r>
            <a:r>
              <a:rPr lang="de-DE" sz="2400" dirty="0" err="1">
                <a:solidFill>
                  <a:schemeClr val="tx1"/>
                </a:solidFill>
              </a:rPr>
              <a:t>Stromaufname</a:t>
            </a:r>
            <a:r>
              <a:rPr lang="de-DE" sz="2400" dirty="0">
                <a:solidFill>
                  <a:schemeClr val="tx1"/>
                </a:solidFill>
              </a:rPr>
              <a:t> 0,3 mA</a:t>
            </a:r>
          </a:p>
          <a:p>
            <a:pPr lvl="1"/>
            <a:r>
              <a:rPr lang="de-DE" sz="2400" dirty="0">
                <a:solidFill>
                  <a:schemeClr val="tx1"/>
                </a:solidFill>
              </a:rPr>
              <a:t>Ruhestrom 0,1 µA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9BF57149-4F0B-3EE5-FEA1-93D2817483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20867" y="883708"/>
            <a:ext cx="4286250" cy="32194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792273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7C8321-C1E9-D4A5-98DC-AC7888C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DIE</a:t>
            </a:r>
            <a:br>
              <a:rPr lang="de-DE" dirty="0"/>
            </a:br>
            <a:r>
              <a:rPr lang="de-DE" sz="2400" cap="none" dirty="0"/>
              <a:t>Berechnung des UV-Wertes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3688B85-B7D2-87CF-6516-E76E9527CF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61234" y="461201"/>
            <a:ext cx="6036388" cy="3615266"/>
          </a:xfrm>
        </p:spPr>
        <p:txBody>
          <a:bodyPr>
            <a:normAutofit/>
          </a:bodyPr>
          <a:lstStyle/>
          <a:p>
            <a:r>
              <a:rPr lang="de-DE" sz="2400" dirty="0">
                <a:solidFill>
                  <a:schemeClr val="tx1"/>
                </a:solidFill>
              </a:rPr>
              <a:t>Komplizierte Berechnung aus einem analogen Wert (0..1023) zu einem UV Wert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6759303-F936-4733-48B1-E89EFC469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72" y="461201"/>
            <a:ext cx="4658671" cy="3496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612030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DE4A99-1669-6F47-9EFB-27A4251F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/>
              <a:t>Wemos</a:t>
            </a:r>
            <a:r>
              <a:rPr lang="en-US" sz="3600" dirty="0"/>
              <a:t> D1 Mini (ESP8266)</a:t>
            </a:r>
            <a:br>
              <a:rPr lang="en-US" sz="3600" dirty="0"/>
            </a:br>
            <a:r>
              <a:rPr lang="en-US" sz="2400" cap="none" dirty="0" err="1"/>
              <a:t>Beispiele</a:t>
            </a:r>
            <a:r>
              <a:rPr lang="de-DE" dirty="0"/>
              <a:t> </a:t>
            </a:r>
          </a:p>
        </p:txBody>
      </p:sp>
      <p:pic>
        <p:nvPicPr>
          <p:cNvPr id="5" name="Inhaltsplatzhalter 4" descr="Ein Bild, das Text, Elektronik, Schaltkreis enthält.&#10;&#10;Automatisch generierte Beschreibung">
            <a:extLst>
              <a:ext uri="{FF2B5EF4-FFF2-40B4-BE49-F238E27FC236}">
                <a16:creationId xmlns:a16="http://schemas.microsoft.com/office/drawing/2014/main" id="{9882C852-F544-304C-EA56-23BA4F7C7C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4212" y="763457"/>
            <a:ext cx="4285894" cy="32144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2052" name="Inhaltsplatzhalter 3">
            <a:extLst>
              <a:ext uri="{FF2B5EF4-FFF2-40B4-BE49-F238E27FC236}">
                <a16:creationId xmlns:a16="http://schemas.microsoft.com/office/drawing/2014/main" id="{62EF4490-3201-9ACA-077E-79BB1F16AC4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70117460"/>
              </p:ext>
            </p:extLst>
          </p:nvPr>
        </p:nvGraphicFramePr>
        <p:xfrm>
          <a:off x="5621866" y="1526796"/>
          <a:ext cx="6407947" cy="2214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607120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165FD8-1887-EA0B-0392-520F4BB4A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IDE</a:t>
            </a:r>
            <a:br>
              <a:rPr lang="de-DE" dirty="0"/>
            </a:br>
            <a:r>
              <a:rPr lang="de-DE" dirty="0"/>
              <a:t>BMP180</a:t>
            </a:r>
          </a:p>
        </p:txBody>
      </p:sp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29E20A12-2EE3-ECA4-0CC8-0052B883EB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79022" y="760943"/>
            <a:ext cx="4286250" cy="32194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2281745-50FE-CC1E-1CC7-9682B58A6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80295" y="618597"/>
            <a:ext cx="6079067" cy="3615266"/>
          </a:xfrm>
        </p:spPr>
        <p:txBody>
          <a:bodyPr>
            <a:normAutofit/>
          </a:bodyPr>
          <a:lstStyle/>
          <a:p>
            <a:r>
              <a:rPr lang="de-DE" sz="2800" dirty="0">
                <a:solidFill>
                  <a:schemeClr val="tx1"/>
                </a:solidFill>
              </a:rPr>
              <a:t>Technische Daten</a:t>
            </a:r>
          </a:p>
          <a:p>
            <a:pPr lvl="1"/>
            <a:r>
              <a:rPr lang="de-DE" sz="2400" dirty="0">
                <a:solidFill>
                  <a:schemeClr val="tx1"/>
                </a:solidFill>
              </a:rPr>
              <a:t>Betriebsspannung 1.8 V bis 3.6 V</a:t>
            </a:r>
          </a:p>
          <a:p>
            <a:pPr lvl="1"/>
            <a:r>
              <a:rPr lang="de-DE" sz="2400" dirty="0">
                <a:solidFill>
                  <a:schemeClr val="tx1"/>
                </a:solidFill>
              </a:rPr>
              <a:t>Leistungsaufnahme 0,5µA bei 1Hz</a:t>
            </a:r>
          </a:p>
          <a:p>
            <a:pPr lvl="1"/>
            <a:r>
              <a:rPr lang="de-DE" sz="2400" dirty="0">
                <a:solidFill>
                  <a:schemeClr val="tx1"/>
                </a:solidFill>
              </a:rPr>
              <a:t>Genauigkeit 0.02 hPa</a:t>
            </a:r>
          </a:p>
          <a:p>
            <a:pPr lvl="1"/>
            <a:r>
              <a:rPr lang="de-DE" sz="2400" dirty="0">
                <a:solidFill>
                  <a:schemeClr val="tx1"/>
                </a:solidFill>
              </a:rPr>
              <a:t>Messbereich 300 hPa bis 1100 hPa</a:t>
            </a:r>
          </a:p>
        </p:txBody>
      </p:sp>
    </p:spTree>
    <p:extLst>
      <p:ext uri="{BB962C8B-B14F-4D97-AF65-F5344CB8AC3E}">
        <p14:creationId xmlns:p14="http://schemas.microsoft.com/office/powerpoint/2010/main" val="875150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DABAB7-4369-B6C7-1518-6208EF2E6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Ressourcen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CF9DCF-2AE8-0F07-7EEF-765ECB161A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10547006" cy="3615267"/>
          </a:xfrm>
        </p:spPr>
        <p:txBody>
          <a:bodyPr>
            <a:normAutofit/>
          </a:bodyPr>
          <a:lstStyle/>
          <a:p>
            <a:r>
              <a:rPr lang="de-DE" sz="2800" dirty="0">
                <a:solidFill>
                  <a:schemeClr val="tx1"/>
                </a:solidFill>
              </a:rPr>
              <a:t>Downloads &amp; andere Ressourcen auf USB Stick bei mir </a:t>
            </a:r>
            <a:r>
              <a:rPr lang="de-DE" sz="2800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de-DE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8905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DF63C0-9B68-86FF-1459-B2D43AE29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Arduino IDE</a:t>
            </a:r>
            <a:br>
              <a:rPr lang="de-DE" dirty="0"/>
            </a:br>
            <a:r>
              <a:rPr lang="de-DE" sz="2400" cap="none" dirty="0"/>
              <a:t>Installieren der benötigen Bibliothek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C8FE29B-2B65-48E8-D3B0-1035AD01A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5636305" cy="3615266"/>
          </a:xfrm>
        </p:spPr>
        <p:txBody>
          <a:bodyPr>
            <a:normAutofit/>
          </a:bodyPr>
          <a:lstStyle/>
          <a:p>
            <a:r>
              <a:rPr lang="de-DE" sz="2400" dirty="0">
                <a:solidFill>
                  <a:schemeClr val="tx1"/>
                </a:solidFill>
              </a:rPr>
              <a:t>Bibliothek Adafruit-BMP085-Library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85C475D-5752-0CCC-8C38-AFCC0AA80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450" y="2370668"/>
            <a:ext cx="3458058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4224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33629A-1E5A-BDFE-CB9C-47505D614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DIE</a:t>
            </a:r>
            <a:br>
              <a:rPr lang="de-DE" dirty="0"/>
            </a:br>
            <a:r>
              <a:rPr lang="de-DE" sz="2400" cap="none" dirty="0"/>
              <a:t>Sensorwerte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9BD8B3-7F9C-880F-FF17-BA75F2AF76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A027CA-3438-720F-D123-4A7CD036D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3128" y="563035"/>
            <a:ext cx="5572948" cy="3615266"/>
          </a:xfrm>
        </p:spPr>
        <p:txBody>
          <a:bodyPr>
            <a:normAutofit/>
          </a:bodyPr>
          <a:lstStyle/>
          <a:p>
            <a:r>
              <a:rPr lang="de-DE" sz="2800" dirty="0">
                <a:solidFill>
                  <a:schemeClr val="tx1"/>
                </a:solidFill>
              </a:rPr>
              <a:t>Sensor liefert Werte für</a:t>
            </a:r>
          </a:p>
          <a:p>
            <a:pPr lvl="1"/>
            <a:r>
              <a:rPr lang="de-DE" sz="2400" dirty="0">
                <a:solidFill>
                  <a:schemeClr val="tx1"/>
                </a:solidFill>
              </a:rPr>
              <a:t>Temperatur,</a:t>
            </a:r>
          </a:p>
          <a:p>
            <a:pPr lvl="1"/>
            <a:r>
              <a:rPr lang="de-DE" sz="2400" dirty="0">
                <a:solidFill>
                  <a:schemeClr val="tx1"/>
                </a:solidFill>
              </a:rPr>
              <a:t>Luftdruck,</a:t>
            </a:r>
          </a:p>
          <a:p>
            <a:pPr lvl="1"/>
            <a:r>
              <a:rPr lang="de-DE" sz="2400" dirty="0">
                <a:solidFill>
                  <a:schemeClr val="tx1"/>
                </a:solidFill>
              </a:rPr>
              <a:t>Höhe über den Meeresspiegel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BDC67CE-C179-0763-5DAC-1FEE6164B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83" y="219956"/>
            <a:ext cx="5658917" cy="408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921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DE4A99-1669-6F47-9EFB-27A4251F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/>
              <a:t>Wemos</a:t>
            </a:r>
            <a:r>
              <a:rPr lang="en-US" sz="3600" dirty="0"/>
              <a:t> D1 Mini (ESP8266)</a:t>
            </a:r>
            <a:br>
              <a:rPr lang="en-US" sz="3600" dirty="0"/>
            </a:br>
            <a:r>
              <a:rPr lang="en-US" sz="2400" cap="none" dirty="0" err="1"/>
              <a:t>Beispiele</a:t>
            </a:r>
            <a:r>
              <a:rPr lang="de-DE" dirty="0"/>
              <a:t> </a:t>
            </a:r>
          </a:p>
        </p:txBody>
      </p:sp>
      <p:graphicFrame>
        <p:nvGraphicFramePr>
          <p:cNvPr id="2052" name="Inhaltsplatzhalter 3">
            <a:extLst>
              <a:ext uri="{FF2B5EF4-FFF2-40B4-BE49-F238E27FC236}">
                <a16:creationId xmlns:a16="http://schemas.microsoft.com/office/drawing/2014/main" id="{62EF4490-3201-9ACA-077E-79BB1F16AC4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53078037"/>
              </p:ext>
            </p:extLst>
          </p:nvPr>
        </p:nvGraphicFramePr>
        <p:xfrm>
          <a:off x="5621866" y="1526796"/>
          <a:ext cx="6407947" cy="2214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Grafik 3" descr="Ein Bild, das Text, Elektronik, Schaltkreis enthält.&#10;&#10;Automatisch generierte Beschreibung">
            <a:extLst>
              <a:ext uri="{FF2B5EF4-FFF2-40B4-BE49-F238E27FC236}">
                <a16:creationId xmlns:a16="http://schemas.microsoft.com/office/drawing/2014/main" id="{95E4B073-4E64-470E-E871-CA37F8F2B8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837" y="662543"/>
            <a:ext cx="4399822" cy="32998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936162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B716C9-3CAE-FD07-A68E-A79FF235F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WIFI Scanner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12340BD-6C53-D6B6-7B0D-0CD6AA2923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737" b="43175"/>
          <a:stretch/>
        </p:blipFill>
        <p:spPr>
          <a:xfrm>
            <a:off x="1354666" y="1169115"/>
            <a:ext cx="8534400" cy="279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6961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7C9475-2E40-B26F-8FF0-20A52A1EE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Aufbau einer Wi-Fi Verbindung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F4155A5-9BAD-38DB-9E8D-2F0768018F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579" b="50000"/>
          <a:stretch/>
        </p:blipFill>
        <p:spPr>
          <a:xfrm>
            <a:off x="1947188" y="581739"/>
            <a:ext cx="8946091" cy="332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2258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A81743-1B61-158E-CE76-B6260CC52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4487332"/>
            <a:ext cx="11106735" cy="1507067"/>
          </a:xfrm>
        </p:spPr>
        <p:txBody>
          <a:bodyPr/>
          <a:lstStyle/>
          <a:p>
            <a:r>
              <a:rPr lang="de-DE" dirty="0"/>
              <a:t>Erstellen einer Webseite in HTML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CBA87EC-0DFB-697D-64AB-B63E80896A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36144" y="685801"/>
            <a:ext cx="6862812" cy="3615266"/>
          </a:xfrm>
        </p:spPr>
        <p:txBody>
          <a:bodyPr>
            <a:normAutofit fontScale="92500" lnSpcReduction="20000"/>
          </a:bodyPr>
          <a:lstStyle/>
          <a:p>
            <a:r>
              <a:rPr lang="de-DE" sz="3300" dirty="0">
                <a:solidFill>
                  <a:schemeClr val="tx1"/>
                </a:solidFill>
              </a:rPr>
              <a:t>HTML ist eine Beschreibungssprache keine Programmiersprache!</a:t>
            </a:r>
          </a:p>
          <a:p>
            <a:r>
              <a:rPr lang="de-DE" sz="3300" dirty="0">
                <a:solidFill>
                  <a:schemeClr val="tx1"/>
                </a:solidFill>
              </a:rPr>
              <a:t>Webseiten können</a:t>
            </a:r>
          </a:p>
          <a:p>
            <a:pPr lvl="1"/>
            <a:r>
              <a:rPr lang="de-DE" sz="2800" dirty="0">
                <a:solidFill>
                  <a:schemeClr val="tx1"/>
                </a:solidFill>
              </a:rPr>
              <a:t>dynamischen Code mit </a:t>
            </a:r>
            <a:r>
              <a:rPr lang="de-DE" sz="2800" dirty="0" err="1">
                <a:solidFill>
                  <a:schemeClr val="tx1"/>
                </a:solidFill>
              </a:rPr>
              <a:t>Php</a:t>
            </a:r>
            <a:r>
              <a:rPr lang="de-DE" sz="2800" dirty="0">
                <a:solidFill>
                  <a:schemeClr val="tx1"/>
                </a:solidFill>
              </a:rPr>
              <a:t>, JavaScript,</a:t>
            </a:r>
          </a:p>
          <a:p>
            <a:pPr lvl="1"/>
            <a:r>
              <a:rPr lang="de-DE" sz="2800" dirty="0">
                <a:solidFill>
                  <a:schemeClr val="tx1"/>
                </a:solidFill>
              </a:rPr>
              <a:t>Bilder, Videos</a:t>
            </a:r>
          </a:p>
          <a:p>
            <a:pPr marL="457200" lvl="1" indent="0">
              <a:buNone/>
            </a:pPr>
            <a:r>
              <a:rPr lang="de-DE" sz="2800" dirty="0">
                <a:solidFill>
                  <a:schemeClr val="tx1"/>
                </a:solidFill>
              </a:rPr>
              <a:t>enthalten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E6976CB-BFB1-6E96-521E-F3250DA32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97" y="1033971"/>
            <a:ext cx="4954201" cy="186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9363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1A1431-88BC-61F7-DA96-33F6143C7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HTML komprimieren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D7B77C9-B607-97F7-6B1C-52DDFC43A4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32747" y="743552"/>
            <a:ext cx="6088692" cy="3615266"/>
          </a:xfrm>
        </p:spPr>
        <p:txBody>
          <a:bodyPr>
            <a:normAutofit/>
          </a:bodyPr>
          <a:lstStyle/>
          <a:p>
            <a:r>
              <a:rPr lang="de-DE" sz="2800" dirty="0">
                <a:solidFill>
                  <a:schemeClr val="tx1"/>
                </a:solidFill>
              </a:rPr>
              <a:t>Reduziert Ladezeiten,</a:t>
            </a:r>
          </a:p>
          <a:p>
            <a:r>
              <a:rPr lang="de-DE" sz="2800" dirty="0">
                <a:solidFill>
                  <a:schemeClr val="tx1"/>
                </a:solidFill>
              </a:rPr>
              <a:t>spart auf dem Mikrocontroller Speicher,</a:t>
            </a:r>
          </a:p>
          <a:p>
            <a:r>
              <a:rPr lang="de-DE" sz="2800" dirty="0">
                <a:solidFill>
                  <a:schemeClr val="tx1"/>
                </a:solidFill>
              </a:rPr>
              <a:t>Internet Service</a:t>
            </a:r>
          </a:p>
          <a:p>
            <a:pPr lvl="1"/>
            <a:r>
              <a:rPr lang="de-DE" sz="2400" dirty="0">
                <a:solidFill>
                  <a:schemeClr val="tx1"/>
                </a:solidFill>
              </a:rPr>
              <a:t>Google.de &gt; „</a:t>
            </a:r>
            <a:r>
              <a:rPr lang="de-DE" sz="2400" dirty="0" err="1">
                <a:solidFill>
                  <a:schemeClr val="tx1"/>
                </a:solidFill>
              </a:rPr>
              <a:t>html</a:t>
            </a:r>
            <a:r>
              <a:rPr lang="de-DE" sz="2400" dirty="0">
                <a:solidFill>
                  <a:schemeClr val="tx1"/>
                </a:solidFill>
              </a:rPr>
              <a:t> komprimieren“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D934A1D-0451-1653-A682-B57F2206E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76" y="1713797"/>
            <a:ext cx="5017970" cy="141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799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97FD91-6A91-2D53-6C18-67373C7A7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eines </a:t>
            </a:r>
            <a:r>
              <a:rPr lang="de-DE" dirty="0" err="1"/>
              <a:t>WEbservers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5DA0408-9E3F-828B-1528-06E439DC9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2" y="685801"/>
            <a:ext cx="11299241" cy="1239252"/>
          </a:xfrm>
        </p:spPr>
        <p:txBody>
          <a:bodyPr/>
          <a:lstStyle/>
          <a:p>
            <a:r>
              <a:rPr lang="de-DE" dirty="0"/>
              <a:t>„Datei“ &gt; „Beispiele“ &gt; „ESP8266WebServer“ &gt; „</a:t>
            </a:r>
            <a:r>
              <a:rPr lang="de-DE" dirty="0" err="1"/>
              <a:t>HelloServer</a:t>
            </a:r>
            <a:r>
              <a:rPr lang="de-DE" dirty="0"/>
              <a:t>“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62DE502-DEF7-CDA1-1C75-7361DA2C9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207" y="1799088"/>
            <a:ext cx="4220164" cy="114316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5296776-D9EA-01A8-645F-000C38D5697D}"/>
              </a:ext>
            </a:extLst>
          </p:cNvPr>
          <p:cNvSpPr txBox="1"/>
          <p:nvPr/>
        </p:nvSpPr>
        <p:spPr>
          <a:xfrm>
            <a:off x="819207" y="3546421"/>
            <a:ext cx="7851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server.send</a:t>
            </a:r>
            <a:r>
              <a:rPr lang="de-DE" dirty="0"/>
              <a:t>(200, "</a:t>
            </a:r>
            <a:r>
              <a:rPr lang="de-DE" dirty="0" err="1"/>
              <a:t>text</a:t>
            </a:r>
            <a:r>
              <a:rPr lang="de-DE" dirty="0"/>
              <a:t>/</a:t>
            </a:r>
            <a:r>
              <a:rPr lang="de-DE" dirty="0" err="1"/>
              <a:t>plain</a:t>
            </a:r>
            <a:r>
              <a:rPr lang="de-DE" dirty="0"/>
              <a:t>", "</a:t>
            </a:r>
            <a:r>
              <a:rPr lang="de-DE" dirty="0" err="1"/>
              <a:t>hello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esp8266!\r\n");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BEBAC66-4D0C-33B5-2092-E226F05020DB}"/>
              </a:ext>
            </a:extLst>
          </p:cNvPr>
          <p:cNvSpPr txBox="1"/>
          <p:nvPr/>
        </p:nvSpPr>
        <p:spPr>
          <a:xfrm>
            <a:off x="819207" y="3915753"/>
            <a:ext cx="10250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server.send</a:t>
            </a:r>
            <a:r>
              <a:rPr lang="de-DE" dirty="0"/>
              <a:t>(200, "</a:t>
            </a:r>
            <a:r>
              <a:rPr lang="de-DE" dirty="0" err="1"/>
              <a:t>text</a:t>
            </a:r>
            <a:r>
              <a:rPr lang="de-DE" dirty="0"/>
              <a:t>/</a:t>
            </a:r>
            <a:r>
              <a:rPr lang="de-DE" dirty="0" err="1"/>
              <a:t>html</a:t>
            </a:r>
            <a:r>
              <a:rPr lang="de-DE" dirty="0"/>
              <a:t>", "</a:t>
            </a:r>
            <a:r>
              <a:rPr lang="en-US" dirty="0"/>
              <a:t> &lt;html&gt;&lt;body&gt;&lt;h1&gt;Hallo Welt!&lt;/h1&gt;&lt;/body&gt;&lt;/html&gt; </a:t>
            </a:r>
            <a:r>
              <a:rPr lang="de-DE" dirty="0"/>
              <a:t>");</a:t>
            </a:r>
          </a:p>
        </p:txBody>
      </p:sp>
    </p:spTree>
    <p:extLst>
      <p:ext uri="{BB962C8B-B14F-4D97-AF65-F5344CB8AC3E}">
        <p14:creationId xmlns:p14="http://schemas.microsoft.com/office/powerpoint/2010/main" val="11646649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419571-9A49-C7B4-6C48-1881C6FAD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Anzeige der Webseite im Browser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FD69039-B84B-A34C-E322-02BA4E1342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28059" y="685801"/>
            <a:ext cx="5072514" cy="3615266"/>
          </a:xfrm>
        </p:spPr>
        <p:txBody>
          <a:bodyPr/>
          <a:lstStyle/>
          <a:p>
            <a:r>
              <a:rPr lang="de-DE" dirty="0"/>
              <a:t>öffnen der IP-Adresse im Browser</a:t>
            </a:r>
          </a:p>
          <a:p>
            <a:r>
              <a:rPr lang="de-DE" dirty="0"/>
              <a:t>Anzeige des Textes „Hallo Welt!“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233E5C8-C014-929A-7AD2-EA60CDE29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51" y="343837"/>
            <a:ext cx="6045909" cy="337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0336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5AE351-5A4F-29DA-68E5-ADC2FEB5C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4487332"/>
            <a:ext cx="10875729" cy="1507067"/>
          </a:xfrm>
        </p:spPr>
        <p:txBody>
          <a:bodyPr/>
          <a:lstStyle/>
          <a:p>
            <a:r>
              <a:rPr lang="de-DE" dirty="0"/>
              <a:t>Erstellen einer HTML Seite für Sensorwerte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BB93A488-3AE6-4656-4C55-28DAB39ACE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73025"/>
          <a:stretch/>
        </p:blipFill>
        <p:spPr>
          <a:xfrm>
            <a:off x="4500540" y="212954"/>
            <a:ext cx="4492650" cy="2594312"/>
          </a:xfr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97B32A5-134B-4E17-CBFC-FA7026F44F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00541" y="3000375"/>
            <a:ext cx="6843734" cy="1300692"/>
          </a:xfrm>
        </p:spPr>
        <p:txBody>
          <a:bodyPr>
            <a:normAutofit/>
          </a:bodyPr>
          <a:lstStyle/>
          <a:p>
            <a:r>
              <a:rPr lang="de-DE" sz="2400" dirty="0">
                <a:solidFill>
                  <a:schemeClr val="tx1"/>
                </a:solidFill>
              </a:rPr>
              <a:t>Adresse im Browser aufrufen Handy &amp; Computer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972A6E-0156-C045-EA77-4C2383CFF4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281"/>
          <a:stretch/>
        </p:blipFill>
        <p:spPr>
          <a:xfrm>
            <a:off x="421265" y="212954"/>
            <a:ext cx="3845935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61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0DB57F-7B08-0735-7AE1-A2530C7FF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Einrichten der Arduino IDE</a:t>
            </a:r>
            <a:br>
              <a:rPr lang="de-DE" dirty="0"/>
            </a:br>
            <a:r>
              <a:rPr lang="de-DE" sz="2400" cap="none" dirty="0"/>
              <a:t>Download &amp; Installieren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A6AB9A2-1049-5175-5403-A1DFFD8E34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5249450" cy="3615267"/>
          </a:xfrm>
        </p:spPr>
        <p:txBody>
          <a:bodyPr/>
          <a:lstStyle/>
          <a:p>
            <a:r>
              <a:rPr lang="de-DE" sz="2800" dirty="0">
                <a:solidFill>
                  <a:schemeClr val="tx1"/>
                </a:solidFill>
              </a:rPr>
              <a:t>kostenloser Download unter </a:t>
            </a:r>
            <a:r>
              <a:rPr lang="de-DE" sz="2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https://arduino.cc</a:t>
            </a:r>
            <a:endParaRPr lang="de-DE" sz="2800" dirty="0">
              <a:solidFill>
                <a:schemeClr val="tx1"/>
              </a:solidFill>
            </a:endParaRPr>
          </a:p>
          <a:p>
            <a:r>
              <a:rPr lang="de-DE" sz="2800" dirty="0">
                <a:solidFill>
                  <a:schemeClr val="tx1"/>
                </a:solidFill>
              </a:rPr>
              <a:t>verfügbar für Windows, macOS &amp; Linux</a:t>
            </a:r>
          </a:p>
          <a:p>
            <a:r>
              <a:rPr lang="de-DE" sz="2800" dirty="0">
                <a:solidFill>
                  <a:schemeClr val="tx1"/>
                </a:solidFill>
              </a:rPr>
              <a:t>als EXE-Datei oder ZIP-Datei</a:t>
            </a:r>
          </a:p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4780498-E028-65A2-3AB0-907B52039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867" y="685800"/>
            <a:ext cx="3064305" cy="373895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6707A45-41CF-8397-E7A6-270AED8C2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459" y="1914317"/>
            <a:ext cx="3064305" cy="210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369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5C44E6-8590-4306-793D-5ECCA926F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/>
          <a:lstStyle/>
          <a:p>
            <a:r>
              <a:rPr lang="de-DE" dirty="0"/>
              <a:t>Auslesen der </a:t>
            </a:r>
            <a:r>
              <a:rPr lang="de-DE" dirty="0" err="1"/>
              <a:t>SensorWerte</a:t>
            </a:r>
            <a:r>
              <a:rPr lang="de-DE" dirty="0"/>
              <a:t> und einfügen in die Seite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AD27139C-8573-B87F-36E3-151157514AD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66490"/>
          <a:stretch/>
        </p:blipFill>
        <p:spPr>
          <a:xfrm>
            <a:off x="7045522" y="360324"/>
            <a:ext cx="4437046" cy="3182976"/>
          </a:xfr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F248846-3844-00A8-D756-EB3CA900C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49" y="171906"/>
            <a:ext cx="6356351" cy="354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3132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hteck 87">
            <a:extLst>
              <a:ext uri="{FF2B5EF4-FFF2-40B4-BE49-F238E27FC236}">
                <a16:creationId xmlns:a16="http://schemas.microsoft.com/office/drawing/2014/main" id="{58A973E8-C2D4-4C81-8ADE-C5C021A61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6BA91D-915C-49E9-BA6D-FB9B677AC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641" y="4473679"/>
            <a:ext cx="9552558" cy="1233251"/>
          </a:xfrm>
        </p:spPr>
        <p:txBody>
          <a:bodyPr rtlCol="0">
            <a:normAutofit/>
          </a:bodyPr>
          <a:lstStyle/>
          <a:p>
            <a:pPr rtl="0"/>
            <a:r>
              <a:rPr lang="de-DE"/>
              <a:t>Vielen Dank!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5DB1A8A-4EF6-4157-8A00-84AEDB0883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8815" y="5686129"/>
            <a:ext cx="9623477" cy="462967"/>
          </a:xfrm>
        </p:spPr>
        <p:txBody>
          <a:bodyPr rtlCol="0">
            <a:normAutofit/>
          </a:bodyPr>
          <a:lstStyle/>
          <a:p>
            <a:pPr rtl="0"/>
            <a:r>
              <a:rPr lang="de-DE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info@draeger-it.blog</a:t>
            </a:r>
            <a:endParaRPr lang="de-DE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90" name="Gruppe 89">
            <a:extLst>
              <a:ext uri="{FF2B5EF4-FFF2-40B4-BE49-F238E27FC236}">
                <a16:creationId xmlns:a16="http://schemas.microsoft.com/office/drawing/2014/main" id="{A08E251A-5371-4E82-A0F3-2CA0C15AB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D31AC21F-237B-4CA8-BC96-29F3607FA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9959094C-A1B3-4AD4-9AAE-0FCDDD798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r Verbinder 92">
              <a:extLst>
                <a:ext uri="{FF2B5EF4-FFF2-40B4-BE49-F238E27FC236}">
                  <a16:creationId xmlns:a16="http://schemas.microsoft.com/office/drawing/2014/main" id="{D5EC0EFA-8A7F-4299-A623-3EE741461B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r Verbinder 93">
              <a:extLst>
                <a:ext uri="{FF2B5EF4-FFF2-40B4-BE49-F238E27FC236}">
                  <a16:creationId xmlns:a16="http://schemas.microsoft.com/office/drawing/2014/main" id="{965D7216-F9AF-42BE-99AD-1904DEF69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CDE3349B-AD7F-48C8-9300-D81D69436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Rechteck mit abgeschnittenen diagonal liegenden Ecken 12">
            <a:extLst>
              <a:ext uri="{FF2B5EF4-FFF2-40B4-BE49-F238E27FC236}">
                <a16:creationId xmlns:a16="http://schemas.microsoft.com/office/drawing/2014/main" id="{E05CABE9-5E7C-4773-BFCD-24B199FA1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251" y="690851"/>
            <a:ext cx="9615670" cy="3607302"/>
          </a:xfrm>
          <a:prstGeom prst="snip2DiagRect">
            <a:avLst>
              <a:gd name="adj1" fmla="val 12305"/>
              <a:gd name="adj2" fmla="val 0"/>
            </a:avLst>
          </a:prstGeom>
          <a:solidFill>
            <a:schemeClr val="tx1"/>
          </a:solidFill>
          <a:ln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pic>
        <p:nvPicPr>
          <p:cNvPr id="5" name="Bild 4" descr="Mädchen nähen Kleidung">
            <a:extLst>
              <a:ext uri="{FF2B5EF4-FFF2-40B4-BE49-F238E27FC236}">
                <a16:creationId xmlns:a16="http://schemas.microsoft.com/office/drawing/2014/main" id="{DB01D247-521D-46B2-B29A-935ED000F0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2" t="33228" r="15083" b="23430"/>
          <a:stretch/>
        </p:blipFill>
        <p:spPr>
          <a:xfrm>
            <a:off x="834934" y="854087"/>
            <a:ext cx="9290304" cy="3280831"/>
          </a:xfrm>
          <a:custGeom>
            <a:avLst/>
            <a:gdLst>
              <a:gd name="connsiteX0" fmla="*/ 402071 w 9290304"/>
              <a:gd name="connsiteY0" fmla="*/ 0 h 3280831"/>
              <a:gd name="connsiteX1" fmla="*/ 9290304 w 9290304"/>
              <a:gd name="connsiteY1" fmla="*/ 0 h 3280831"/>
              <a:gd name="connsiteX2" fmla="*/ 9290304 w 9290304"/>
              <a:gd name="connsiteY2" fmla="*/ 2876895 h 3280831"/>
              <a:gd name="connsiteX3" fmla="*/ 8886368 w 9290304"/>
              <a:gd name="connsiteY3" fmla="*/ 3280831 h 3280831"/>
              <a:gd name="connsiteX4" fmla="*/ 0 w 9290304"/>
              <a:gd name="connsiteY4" fmla="*/ 3280831 h 3280831"/>
              <a:gd name="connsiteX5" fmla="*/ 0 w 9290304"/>
              <a:gd name="connsiteY5" fmla="*/ 402071 h 328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90304" h="3280831">
                <a:moveTo>
                  <a:pt x="402071" y="0"/>
                </a:moveTo>
                <a:lnTo>
                  <a:pt x="9290304" y="0"/>
                </a:lnTo>
                <a:lnTo>
                  <a:pt x="9290304" y="2876895"/>
                </a:lnTo>
                <a:lnTo>
                  <a:pt x="8886368" y="3280831"/>
                </a:lnTo>
                <a:lnTo>
                  <a:pt x="0" y="3280831"/>
                </a:lnTo>
                <a:lnTo>
                  <a:pt x="0" y="40207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88184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2CE031E-EE35-4AA7-9784-80509332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18D62D3-5800-4F4A-95BE-C1A2BB8B2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C9E4F52-5D94-4242-AC69-EE6A23FAB1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22CC7C0-D1D6-4FF0-A60C-1AEB9C873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9B43E48-8275-4871-8745-F5CB75CFD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87ED701-F942-4771-8F92-6EFCC2E8E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32EDF33-FFEF-D95F-27B8-FCA1331CF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Einrichten</a:t>
            </a:r>
            <a:r>
              <a:rPr lang="en-US" dirty="0"/>
              <a:t> der Arduino IDE</a:t>
            </a:r>
            <a:br>
              <a:rPr lang="en-US" dirty="0"/>
            </a:br>
            <a:r>
              <a:rPr lang="en-US" sz="2400" cap="none" dirty="0" err="1"/>
              <a:t>Einrichten</a:t>
            </a:r>
            <a:r>
              <a:rPr lang="en-US" sz="2400" cap="none" dirty="0"/>
              <a:t> des ESP8266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42A772B-42A4-BF4B-DAAE-EBEA547A9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39" y="950054"/>
            <a:ext cx="5304759" cy="3143069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8B8AD7-DE7C-498A-D137-A1470C61A5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99654" y="733647"/>
            <a:ext cx="5387546" cy="35758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 err="1">
                <a:solidFill>
                  <a:schemeClr val="tx1"/>
                </a:solidFill>
              </a:rPr>
              <a:t>zusätzliche</a:t>
            </a:r>
            <a:r>
              <a:rPr lang="en-US" sz="2400" dirty="0">
                <a:solidFill>
                  <a:schemeClr val="tx1"/>
                </a:solidFill>
              </a:rPr>
              <a:t> URL für den </a:t>
            </a:r>
            <a:r>
              <a:rPr lang="en-US" sz="2400" dirty="0" err="1">
                <a:solidFill>
                  <a:schemeClr val="tx1"/>
                </a:solidFill>
              </a:rPr>
              <a:t>Boardverwalter</a:t>
            </a: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http://arduino.esp8266.com/stable/package_esp8266com_index.json </a:t>
            </a:r>
          </a:p>
        </p:txBody>
      </p:sp>
    </p:spTree>
    <p:extLst>
      <p:ext uri="{BB962C8B-B14F-4D97-AF65-F5344CB8AC3E}">
        <p14:creationId xmlns:p14="http://schemas.microsoft.com/office/powerpoint/2010/main" val="1573964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B97498-C8DB-E29D-A35B-60414F6C2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Einrichten</a:t>
            </a:r>
            <a:r>
              <a:rPr lang="en-US" dirty="0"/>
              <a:t> der Arduino IDE</a:t>
            </a:r>
            <a:br>
              <a:rPr lang="en-US" dirty="0"/>
            </a:br>
            <a:r>
              <a:rPr lang="en-US" sz="2400" cap="none" dirty="0" err="1"/>
              <a:t>Installieren</a:t>
            </a:r>
            <a:r>
              <a:rPr lang="en-US" sz="2400" cap="none" dirty="0"/>
              <a:t> des </a:t>
            </a:r>
            <a:r>
              <a:rPr lang="en-US" sz="2400" cap="none" dirty="0" err="1"/>
              <a:t>Boardtreibers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7D0A3E-7F22-9E4C-FCD3-96FB170248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28345" y="778934"/>
            <a:ext cx="6593747" cy="3615266"/>
          </a:xfrm>
        </p:spPr>
        <p:txBody>
          <a:bodyPr>
            <a:normAutofit/>
          </a:bodyPr>
          <a:lstStyle/>
          <a:p>
            <a:r>
              <a:rPr lang="de-DE" sz="2400" dirty="0">
                <a:solidFill>
                  <a:schemeClr val="tx1"/>
                </a:solidFill>
              </a:rPr>
              <a:t>Schritt 1 – suchen nach „esp8266“</a:t>
            </a:r>
          </a:p>
          <a:p>
            <a:r>
              <a:rPr lang="de-DE" sz="2400" dirty="0">
                <a:solidFill>
                  <a:schemeClr val="tx1"/>
                </a:solidFill>
              </a:rPr>
              <a:t>Schritt 2 – Schaltfläche „Installieren“ betätigen</a:t>
            </a:r>
          </a:p>
          <a:p>
            <a:r>
              <a:rPr lang="de-DE" sz="2400" dirty="0">
                <a:solidFill>
                  <a:schemeClr val="tx1"/>
                </a:solidFill>
              </a:rPr>
              <a:t>Schritt 3 – Schaltfläche „Schließen“ betätigen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FEF3E21-EA52-1E60-7D7D-806B3454A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71" y="943576"/>
            <a:ext cx="5049710" cy="28541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06851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87C9EB-49D4-E3F4-A9AF-460A4D056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Einrichten</a:t>
            </a:r>
            <a:r>
              <a:rPr lang="en-US" dirty="0"/>
              <a:t> der Arduino IDE</a:t>
            </a:r>
            <a:br>
              <a:rPr lang="en-US" dirty="0"/>
            </a:br>
            <a:r>
              <a:rPr lang="en-US" sz="2400" cap="none" dirty="0"/>
              <a:t>Board </a:t>
            </a:r>
            <a:r>
              <a:rPr lang="en-US" sz="2400" cap="none" dirty="0" err="1"/>
              <a:t>wählen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687DE7-3DA5-1A13-3D9F-312FF3E38B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40086" y="1438619"/>
            <a:ext cx="7173617" cy="282460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Hauptmenü „Werkzeuge“ &gt; „Board: </a:t>
            </a:r>
            <a:r>
              <a:rPr lang="de-DE" dirty="0" err="1">
                <a:solidFill>
                  <a:schemeClr val="tx1"/>
                </a:solidFill>
              </a:rPr>
              <a:t>xyz</a:t>
            </a:r>
            <a:r>
              <a:rPr lang="de-DE" dirty="0">
                <a:solidFill>
                  <a:schemeClr val="tx1"/>
                </a:solidFill>
              </a:rPr>
              <a:t>“ 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				&gt; „ESP8266 Boards (3.0.2)“ 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				&gt; „LOLIN(WEMOS) D1 R2 &amp; mini“</a:t>
            </a:r>
          </a:p>
          <a:p>
            <a:r>
              <a:rPr lang="de-DE" dirty="0">
                <a:solidFill>
                  <a:schemeClr val="tx1"/>
                </a:solidFill>
              </a:rPr>
              <a:t>Port ggf. aus dem Geräte-Manager ablesen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DF96A7-16AA-7E95-DDA1-2A4AB9239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412" y="157089"/>
            <a:ext cx="4010585" cy="105742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0CD2F43-BBFD-18A4-FF63-8E738C6A7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1" y="151960"/>
            <a:ext cx="4608105" cy="381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94898"/>
      </p:ext>
    </p:extLst>
  </p:cSld>
  <p:clrMapOvr>
    <a:masterClrMapping/>
  </p:clrMapOvr>
</p:sld>
</file>

<file path=ppt/theme/theme1.xml><?xml version="1.0" encoding="utf-8"?>
<a:theme xmlns:a="http://schemas.openxmlformats.org/drawingml/2006/main" name="Segmen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CC082E-8DE3-449F-B604-FF5FA628FBD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FE76448-B9B5-444F-ABF0-3E2949E5B92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FA93B6D-1597-4D86-B6EB-52CA39D989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„Segment“ für Bildungseinrichtungen</Template>
  <TotalTime>0</TotalTime>
  <Words>1589</Words>
  <Application>Microsoft Office PowerPoint</Application>
  <PresentationFormat>Breitbild</PresentationFormat>
  <Paragraphs>301</Paragraphs>
  <Slides>61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61</vt:i4>
      </vt:variant>
    </vt:vector>
  </HeadingPairs>
  <TitlesOfParts>
    <vt:vector size="67" baseType="lpstr">
      <vt:lpstr>Arial</vt:lpstr>
      <vt:lpstr>Arial</vt:lpstr>
      <vt:lpstr>Calibri</vt:lpstr>
      <vt:lpstr>Century Gothic</vt:lpstr>
      <vt:lpstr>Wingdings 3</vt:lpstr>
      <vt:lpstr>Segment</vt:lpstr>
      <vt:lpstr>DIY WetterSTation v2</vt:lpstr>
      <vt:lpstr>Agenda </vt:lpstr>
      <vt:lpstr>Vorstellungsrunde</vt:lpstr>
      <vt:lpstr>Was wollen wir machen?</vt:lpstr>
      <vt:lpstr>Ressourcen</vt:lpstr>
      <vt:lpstr>Einrichten der Arduino IDE Download &amp; Installieren</vt:lpstr>
      <vt:lpstr>Einrichten der Arduino IDE Einrichten des ESP8266</vt:lpstr>
      <vt:lpstr>Einrichten der Arduino IDE Installieren des Boardtreibers</vt:lpstr>
      <vt:lpstr>Einrichten der Arduino IDE Board wählen</vt:lpstr>
      <vt:lpstr>Arduino IDE Toolbar &amp; Funktionen</vt:lpstr>
      <vt:lpstr>Arduino IDE Funktionen setup &amp; loop</vt:lpstr>
      <vt:lpstr>Arduino IDE Ein kleines Beispiel</vt:lpstr>
      <vt:lpstr>Arduino IDE Ausgabe im seriellen Monitor &amp; putty</vt:lpstr>
      <vt:lpstr>Exkurs Putty Was ist putty?</vt:lpstr>
      <vt:lpstr>Exkurs Putty Loggen der Daten in eine Datei</vt:lpstr>
      <vt:lpstr>C/C++ programmieren kurze Einführung</vt:lpstr>
      <vt:lpstr>C/C++ programmieren Funktionen</vt:lpstr>
      <vt:lpstr>C/C++ programmieren Einen kleinen Taschenrechner programmieren</vt:lpstr>
      <vt:lpstr>Platine „DIY Wetterstation v2“ Aufbau &amp; Überblick</vt:lpstr>
      <vt:lpstr>Platine „DIY Wetterstation v2“ Warum die Sensoren auf Buchsenleisten?</vt:lpstr>
      <vt:lpstr>Wemos D1 Mini (ESP8266)</vt:lpstr>
      <vt:lpstr>Wemos D1 Mini (ESP8266) Pinout</vt:lpstr>
      <vt:lpstr>Wemos D1 Mini (ESP8266) Beispiele in der Arduino IDE</vt:lpstr>
      <vt:lpstr>Wemos D1 Mini (ESP8266) Beispiele </vt:lpstr>
      <vt:lpstr>Arduino IDE Einen Taster programmieren</vt:lpstr>
      <vt:lpstr>Arduino IDE Taster prellt</vt:lpstr>
      <vt:lpstr>Arduino IDE Taster entprellen &amp; Installieren einer Bibliothek</vt:lpstr>
      <vt:lpstr>Arduino IDE alternative Installation einer ZIP-Datei</vt:lpstr>
      <vt:lpstr>Arduino IDE Taster entprellen mit bounce2</vt:lpstr>
      <vt:lpstr>Wemos D1 Mini (ESP8266) Beispiele </vt:lpstr>
      <vt:lpstr>Arduino IDE Soundausgabe</vt:lpstr>
      <vt:lpstr>Arduino IDE Ausgabe von Tönen</vt:lpstr>
      <vt:lpstr>Exkurs I²C Kommunikation</vt:lpstr>
      <vt:lpstr>Exkurs I²C Kommunikation I²C Scanner</vt:lpstr>
      <vt:lpstr>Wemos D1 Mini (ESP8266) Beispiele </vt:lpstr>
      <vt:lpstr>Arduino IDE 0,49“ OLED Display programmieren</vt:lpstr>
      <vt:lpstr>Arduino IDE Anzeigen des Textes „Hello“</vt:lpstr>
      <vt:lpstr>Arduino IDE Installieren der benötigten Bibliotheken</vt:lpstr>
      <vt:lpstr>Arduino IDE Besonderheiten bei der Adafruit Bibliothek</vt:lpstr>
      <vt:lpstr>Wemos D1 Mini (ESP8266) Beispiele </vt:lpstr>
      <vt:lpstr>Arduino IDE Sensor DHT11</vt:lpstr>
      <vt:lpstr>Arduino IDE Alternativen zum DHT11</vt:lpstr>
      <vt:lpstr>Arduino IDE Installieren der benötigten bibliothek</vt:lpstr>
      <vt:lpstr>Wemos D1 Mini (ESP8266) Beispiele</vt:lpstr>
      <vt:lpstr>Arduino IDE serieller Plotter</vt:lpstr>
      <vt:lpstr>ARDUINO IDE analoger UV-Sensor</vt:lpstr>
      <vt:lpstr>ARDUINO DIE Berechnung des UV-Wertes</vt:lpstr>
      <vt:lpstr>Wemos D1 Mini (ESP8266) Beispiele </vt:lpstr>
      <vt:lpstr>Arduino IDE BMP180</vt:lpstr>
      <vt:lpstr>Arduino IDE Installieren der benötigen Bibliothek</vt:lpstr>
      <vt:lpstr>Arduino DIE Sensorwerte</vt:lpstr>
      <vt:lpstr>Wemos D1 Mini (ESP8266) Beispiele </vt:lpstr>
      <vt:lpstr>WIFI Scanner</vt:lpstr>
      <vt:lpstr>Aufbau einer Wi-Fi Verbindung</vt:lpstr>
      <vt:lpstr>Erstellen einer Webseite in HTML</vt:lpstr>
      <vt:lpstr>HTML komprimieren</vt:lpstr>
      <vt:lpstr>Erstellen eines WEbservers</vt:lpstr>
      <vt:lpstr>Anzeige der Webseite im Browser</vt:lpstr>
      <vt:lpstr>Erstellen einer HTML Seite für Sensorwerte</vt:lpstr>
      <vt:lpstr>Auslesen der SensorWerte und einfügen in die Seite</vt:lpstr>
      <vt:lpstr>Vielen Dank!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Lernen  Segment-design</dc:title>
  <dc:creator>Stefan Draeger</dc:creator>
  <cp:lastModifiedBy>Stefan Draeger</cp:lastModifiedBy>
  <cp:revision>89</cp:revision>
  <dcterms:created xsi:type="dcterms:W3CDTF">2022-07-19T09:08:29Z</dcterms:created>
  <dcterms:modified xsi:type="dcterms:W3CDTF">2022-07-21T18:10:52Z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